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59" r:id="rId4"/>
    <p:sldId id="271" r:id="rId5"/>
    <p:sldId id="272" r:id="rId6"/>
    <p:sldId id="277" r:id="rId7"/>
    <p:sldId id="276" r:id="rId8"/>
    <p:sldId id="275" r:id="rId9"/>
    <p:sldId id="260" r:id="rId10"/>
    <p:sldId id="266" r:id="rId11"/>
    <p:sldId id="262" r:id="rId12"/>
    <p:sldId id="263" r:id="rId13"/>
    <p:sldId id="264" r:id="rId14"/>
    <p:sldId id="267" r:id="rId15"/>
    <p:sldId id="270" r:id="rId16"/>
    <p:sldId id="278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89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04AD-BCE1-4A41-B08C-128D53D0807A}" type="datetimeFigureOut">
              <a:rPr lang="uk-UA" smtClean="0"/>
              <a:t>24.11.2019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0BCA-B597-42D7-9D22-894E45B555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7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6AE82-87B8-4ECB-90B2-E7FE0EEE6DD6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58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/>
              <a:t>11/24/2019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srgbClr val="464646"/>
                </a:solidFill>
              </a:rPr>
              <a:pPr/>
              <a:t>11/24/2019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srgbClr val="464646"/>
                </a:solidFill>
              </a:rPr>
              <a:pPr/>
              <a:t>11/24/2019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івнобедрений трикут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464646"/>
                </a:solidFill>
              </a:rPr>
              <a:pPr/>
              <a:t>11/24/2019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6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11/24/2019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srgbClr val="464646"/>
                </a:solidFill>
              </a:rPr>
              <a:pPr/>
              <a:t>11/24/2019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48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srgbClr val="464646"/>
                </a:solidFill>
              </a:rPr>
              <a:pPr/>
              <a:t>11/24/2019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60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srgbClr val="464646"/>
                </a:solidFill>
              </a:rPr>
              <a:pPr/>
              <a:t>11/24/2019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srgbClr val="464646"/>
                </a:solidFill>
              </a:rPr>
              <a:pPr/>
              <a:t>11/24/2019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srgbClr val="464646"/>
                </a:solidFill>
              </a:rPr>
              <a:pPr/>
              <a:t>11/24/2019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848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11/24/2019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 defTabSz="457200"/>
              <a:t>11/24/2019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464646"/>
                </a:solidFill>
              </a:rPr>
              <a:pPr defTabSz="457200"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8" name="Пряма сполучна ліні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 сполучна ліні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івнобедрений трикут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Середовища програмування для дітей </a:t>
            </a: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4" y="426770"/>
            <a:ext cx="8307532" cy="20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Заповни схему</a:t>
            </a:r>
            <a:endParaRPr lang="uk-UA" dirty="0"/>
          </a:p>
        </p:txBody>
      </p:sp>
      <p:pic>
        <p:nvPicPr>
          <p:cNvPr id="4" name="Picture 2" descr="C:\Users\Оксана\Desktop\pics\щоденник (3)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2994" y="2019"/>
            <a:ext cx="180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круглений прямокутник 4"/>
          <p:cNvSpPr/>
          <p:nvPr/>
        </p:nvSpPr>
        <p:spPr>
          <a:xfrm>
            <a:off x="467544" y="3140968"/>
            <a:ext cx="2736304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За допомогою середовища </a:t>
            </a:r>
            <a:r>
              <a:rPr lang="uk-UA" sz="2000" dirty="0" err="1" smtClean="0"/>
              <a:t>Скретч</a:t>
            </a:r>
            <a:r>
              <a:rPr lang="uk-UA" sz="2000" dirty="0" smtClean="0"/>
              <a:t> можна створювати</a:t>
            </a:r>
            <a:endParaRPr lang="uk-UA" sz="2000" dirty="0"/>
          </a:p>
        </p:txBody>
      </p:sp>
      <p:sp>
        <p:nvSpPr>
          <p:cNvPr id="6" name="Овал 5"/>
          <p:cNvSpPr/>
          <p:nvPr/>
        </p:nvSpPr>
        <p:spPr>
          <a:xfrm>
            <a:off x="4932040" y="1700808"/>
            <a:ext cx="3312368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5686810" y="2992090"/>
            <a:ext cx="3312368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4817331" y="4283372"/>
            <a:ext cx="3312368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5220072" y="5574654"/>
            <a:ext cx="3312368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 зі стрілкою 10"/>
          <p:cNvCxnSpPr>
            <a:stCxn id="5" idx="3"/>
            <a:endCxn id="6" idx="2"/>
          </p:cNvCxnSpPr>
          <p:nvPr/>
        </p:nvCxnSpPr>
        <p:spPr>
          <a:xfrm flipV="1">
            <a:off x="3203848" y="2204864"/>
            <a:ext cx="1728192" cy="1620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Пряма зі стрілкою 12"/>
          <p:cNvCxnSpPr>
            <a:stCxn id="5" idx="3"/>
            <a:endCxn id="7" idx="2"/>
          </p:cNvCxnSpPr>
          <p:nvPr/>
        </p:nvCxnSpPr>
        <p:spPr>
          <a:xfrm flipV="1">
            <a:off x="3203848" y="3496146"/>
            <a:ext cx="2482962" cy="328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Пряма зі стрілкою 14"/>
          <p:cNvCxnSpPr>
            <a:stCxn id="5" idx="3"/>
            <a:endCxn id="8" idx="2"/>
          </p:cNvCxnSpPr>
          <p:nvPr/>
        </p:nvCxnSpPr>
        <p:spPr>
          <a:xfrm>
            <a:off x="3203848" y="3825044"/>
            <a:ext cx="1613483" cy="962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Пряма зі стрілкою 16"/>
          <p:cNvCxnSpPr>
            <a:stCxn id="5" idx="3"/>
            <a:endCxn id="9" idx="2"/>
          </p:cNvCxnSpPr>
          <p:nvPr/>
        </p:nvCxnSpPr>
        <p:spPr>
          <a:xfrm>
            <a:off x="3203848" y="3825044"/>
            <a:ext cx="2016224" cy="2253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38476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 . Як називають виконавців у середовищі </a:t>
            </a:r>
            <a:r>
              <a:rPr lang="ru-RU" i="1" dirty="0" smtClean="0"/>
              <a:t>Скретч</a:t>
            </a:r>
            <a:r>
              <a:rPr lang="ru-RU" dirty="0" smtClean="0"/>
              <a:t>?</a:t>
            </a:r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3675" y="50800"/>
            <a:ext cx="1330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3" y="2924944"/>
            <a:ext cx="6744313" cy="25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2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 . Як називають складені для виконавців команди в середовищі</a:t>
            </a:r>
            <a:r>
              <a:rPr lang="en-US" dirty="0" smtClean="0"/>
              <a:t> </a:t>
            </a:r>
            <a:r>
              <a:rPr lang="uk-UA" i="1" dirty="0" smtClean="0"/>
              <a:t>Скретч?</a:t>
            </a:r>
            <a:endParaRPr lang="uk-UA" i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3675" y="50800"/>
            <a:ext cx="1330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bobology.com/public/images/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8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 . Установи відповідності між зображеннями і їхніми</a:t>
            </a:r>
            <a:r>
              <a:rPr lang="en-US" dirty="0" smtClean="0"/>
              <a:t> </a:t>
            </a:r>
            <a:r>
              <a:rPr lang="uk-UA" dirty="0" smtClean="0"/>
              <a:t>назвами.</a:t>
            </a:r>
          </a:p>
          <a:p>
            <a:pPr>
              <a:buNone/>
            </a:pPr>
            <a:endParaRPr lang="uk-UA" dirty="0"/>
          </a:p>
          <a:p>
            <a:pPr>
              <a:lnSpc>
                <a:spcPct val="200000"/>
              </a:lnSpc>
              <a:buNone/>
            </a:pPr>
            <a:r>
              <a:rPr lang="uk-UA" i="1" dirty="0" smtClean="0"/>
              <a:t>Набори команд</a:t>
            </a:r>
          </a:p>
          <a:p>
            <a:pPr>
              <a:lnSpc>
                <a:spcPct val="200000"/>
              </a:lnSpc>
              <a:buNone/>
            </a:pPr>
            <a:r>
              <a:rPr lang="uk-UA" i="1" dirty="0" err="1" smtClean="0"/>
              <a:t>Спрайт</a:t>
            </a:r>
            <a:endParaRPr lang="uk-UA" i="1" dirty="0" smtClean="0"/>
          </a:p>
          <a:p>
            <a:pPr>
              <a:lnSpc>
                <a:spcPct val="200000"/>
              </a:lnSpc>
              <a:buNone/>
            </a:pPr>
            <a:r>
              <a:rPr lang="uk-UA" i="1" dirty="0" err="1" smtClean="0"/>
              <a:t>Скрипт</a:t>
            </a:r>
            <a:endParaRPr lang="uk-UA" i="1" dirty="0" smtClean="0"/>
          </a:p>
          <a:p>
            <a:pPr>
              <a:lnSpc>
                <a:spcPct val="200000"/>
              </a:lnSpc>
              <a:buNone/>
            </a:pPr>
            <a:r>
              <a:rPr lang="uk-UA" i="1" dirty="0" smtClean="0"/>
              <a:t>Сцена</a:t>
            </a:r>
            <a:endParaRPr lang="uk-UA" i="1" dirty="0"/>
          </a:p>
        </p:txBody>
      </p:sp>
      <p:pic>
        <p:nvPicPr>
          <p:cNvPr id="9" name="Picture 7" descr="http://www.ok.gov/kids/images/owl_no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3675" y="191069"/>
            <a:ext cx="1164610" cy="107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209" y="1740217"/>
            <a:ext cx="613333" cy="4400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475" y="2025486"/>
            <a:ext cx="2309642" cy="19151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592" y="2235526"/>
            <a:ext cx="1820141" cy="14951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375" y="4107313"/>
            <a:ext cx="2147688" cy="21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1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Розгадай кросворд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4968552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Виконавець у середовищі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Алгоритм, складений з команд середовища </a:t>
            </a:r>
            <a:r>
              <a:rPr lang="uk-UA" dirty="0" err="1" smtClean="0"/>
              <a:t>Скретч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Місце, на якому відбувається виконання команд середовища </a:t>
            </a:r>
            <a:r>
              <a:rPr lang="uk-UA" dirty="0" err="1" smtClean="0"/>
              <a:t>Скретч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Середовище програмування, де можна створювати власні програми, ігри, цікаві історії, мультфільми та багато іншого</a:t>
            </a:r>
            <a:endParaRPr lang="uk-UA" dirty="0"/>
          </a:p>
        </p:txBody>
      </p:sp>
      <p:pic>
        <p:nvPicPr>
          <p:cNvPr id="4" name="Picture 2" descr="C:\Users\Оксана\Desktop\pics\щоденник (3)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2994" y="2019"/>
            <a:ext cx="180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Групувати 30"/>
          <p:cNvGrpSpPr/>
          <p:nvPr/>
        </p:nvGrpSpPr>
        <p:grpSpPr>
          <a:xfrm>
            <a:off x="5292080" y="1981808"/>
            <a:ext cx="3538406" cy="3503984"/>
            <a:chOff x="5170775" y="1876169"/>
            <a:chExt cx="3538406" cy="3503984"/>
          </a:xfrm>
        </p:grpSpPr>
        <p:grpSp>
          <p:nvGrpSpPr>
            <p:cNvPr id="26" name="Групувати 25"/>
            <p:cNvGrpSpPr/>
            <p:nvPr/>
          </p:nvGrpSpPr>
          <p:grpSpPr>
            <a:xfrm>
              <a:off x="5576910" y="2276872"/>
              <a:ext cx="3132271" cy="3103281"/>
              <a:chOff x="5446982" y="4149080"/>
              <a:chExt cx="2594763" cy="2570748"/>
            </a:xfrm>
          </p:grpSpPr>
          <p:sp>
            <p:nvSpPr>
              <p:cNvPr id="5" name="Прямокутник 4"/>
              <p:cNvSpPr/>
              <p:nvPr/>
            </p:nvSpPr>
            <p:spPr>
              <a:xfrm>
                <a:off x="7175420" y="4149080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6" name="Прямокутник 5"/>
              <p:cNvSpPr/>
              <p:nvPr/>
            </p:nvSpPr>
            <p:spPr>
              <a:xfrm>
                <a:off x="7175420" y="4577937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7175420" y="5009985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8" name="Прямокутник 7"/>
              <p:cNvSpPr/>
              <p:nvPr/>
            </p:nvSpPr>
            <p:spPr>
              <a:xfrm>
                <a:off x="7175420" y="5436854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9" name="Прямокутник 8"/>
              <p:cNvSpPr/>
              <p:nvPr/>
            </p:nvSpPr>
            <p:spPr>
              <a:xfrm>
                <a:off x="7175420" y="5864506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7175420" y="6287780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1" name="Прямокутник 10"/>
              <p:cNvSpPr/>
              <p:nvPr/>
            </p:nvSpPr>
            <p:spPr>
              <a:xfrm>
                <a:off x="7609697" y="4578234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6309095" y="4580222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6743372" y="4580519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4" name="Прямокутник 13"/>
              <p:cNvSpPr/>
              <p:nvPr/>
            </p:nvSpPr>
            <p:spPr>
              <a:xfrm>
                <a:off x="5446982" y="4580222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5" name="Прямокутник 14"/>
              <p:cNvSpPr/>
              <p:nvPr/>
            </p:nvSpPr>
            <p:spPr>
              <a:xfrm>
                <a:off x="5877804" y="4580519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6" name="Прямокутник 15"/>
              <p:cNvSpPr/>
              <p:nvPr/>
            </p:nvSpPr>
            <p:spPr>
              <a:xfrm>
                <a:off x="6309095" y="5436854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7" name="Прямокутник 16"/>
              <p:cNvSpPr/>
              <p:nvPr/>
            </p:nvSpPr>
            <p:spPr>
              <a:xfrm>
                <a:off x="6743372" y="5436854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8" name="Прямокутник 17"/>
              <p:cNvSpPr/>
              <p:nvPr/>
            </p:nvSpPr>
            <p:spPr>
              <a:xfrm>
                <a:off x="5446982" y="5436854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19" name="Прямокутник 18"/>
              <p:cNvSpPr/>
              <p:nvPr/>
            </p:nvSpPr>
            <p:spPr>
              <a:xfrm>
                <a:off x="5877804" y="5436854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20" name="Прямокутник 19"/>
              <p:cNvSpPr/>
              <p:nvPr/>
            </p:nvSpPr>
            <p:spPr>
              <a:xfrm>
                <a:off x="7607468" y="6287780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21" name="Прямокутник 20"/>
              <p:cNvSpPr/>
              <p:nvPr/>
            </p:nvSpPr>
            <p:spPr>
              <a:xfrm>
                <a:off x="6312550" y="6287780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22" name="Прямокутник 21"/>
              <p:cNvSpPr/>
              <p:nvPr/>
            </p:nvSpPr>
            <p:spPr>
              <a:xfrm>
                <a:off x="6744600" y="6287780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23" name="Прямокутник 22"/>
              <p:cNvSpPr/>
              <p:nvPr/>
            </p:nvSpPr>
            <p:spPr>
              <a:xfrm>
                <a:off x="5456689" y="6287780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  <p:sp>
            <p:nvSpPr>
              <p:cNvPr id="24" name="Прямокутник 23"/>
              <p:cNvSpPr/>
              <p:nvPr/>
            </p:nvSpPr>
            <p:spPr>
              <a:xfrm>
                <a:off x="5881948" y="6287780"/>
                <a:ext cx="432048" cy="4320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 sz="200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780153" y="187616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1</a:t>
              </a:r>
              <a:endParaRPr lang="uk-UA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91117" y="2870674"/>
              <a:ext cx="38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2</a:t>
              </a:r>
              <a:endParaRPr lang="uk-UA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70775" y="3907517"/>
              <a:ext cx="38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3</a:t>
              </a:r>
              <a:endParaRPr lang="uk-UA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91117" y="4934713"/>
              <a:ext cx="38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/>
                <a:t>4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61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 smtClean="0"/>
              <a:t>Запиши</a:t>
            </a:r>
            <a:r>
              <a:rPr lang="uk-UA" dirty="0" smtClean="0"/>
              <a:t> слова, які ти вивчив/вивчила на цьому </a:t>
            </a:r>
            <a:r>
              <a:rPr lang="uk-UA" dirty="0" err="1" smtClean="0"/>
              <a:t>уроці</a:t>
            </a:r>
            <a:endParaRPr lang="uk-UA" dirty="0"/>
          </a:p>
        </p:txBody>
      </p:sp>
      <p:pic>
        <p:nvPicPr>
          <p:cNvPr id="4" name="Picture 2" descr="C:\Users\Оксана\Desktop\pics\щоденник (3)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2994" y="2019"/>
            <a:ext cx="180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08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Порівнюючи роботу двох </a:t>
            </a:r>
            <a:r>
              <a:rPr lang="uk-UA" dirty="0" err="1" smtClean="0"/>
              <a:t>скриптів</a:t>
            </a:r>
            <a:r>
              <a:rPr lang="uk-UA" dirty="0" smtClean="0"/>
              <a:t>, визначте, що робить стиль обертання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808" y="2366075"/>
            <a:ext cx="3571875" cy="3305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80" y="2366075"/>
            <a:ext cx="2816458" cy="27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Комп’ютерна про</a:t>
            </a:r>
            <a:r>
              <a:rPr lang="ru-RU" smtClean="0"/>
              <a:t>грама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5348377" cy="4937760"/>
          </a:xfrm>
        </p:spPr>
        <p:txBody>
          <a:bodyPr/>
          <a:lstStyle/>
          <a:p>
            <a:r>
              <a:rPr lang="ru-RU" dirty="0" err="1" smtClean="0"/>
              <a:t>Інструкція</a:t>
            </a:r>
            <a:r>
              <a:rPr lang="ru-RU" dirty="0" smtClean="0"/>
              <a:t> для </a:t>
            </a:r>
            <a:r>
              <a:rPr lang="ru-RU" dirty="0" err="1" smtClean="0"/>
              <a:t>комп’ютера</a:t>
            </a:r>
            <a:r>
              <a:rPr lang="ru-RU" dirty="0" smtClean="0"/>
              <a:t> (алгоритм), </a:t>
            </a:r>
            <a:r>
              <a:rPr lang="uk-UA" dirty="0" smtClean="0"/>
              <a:t>що забезпечує розв’язання певних задач</a:t>
            </a:r>
          </a:p>
          <a:p>
            <a:r>
              <a:rPr lang="uk-UA" dirty="0" smtClean="0"/>
              <a:t>Програміст створює програми у спеціальних середовищах з виконавцями та наборами команд</a:t>
            </a:r>
            <a:endParaRPr lang="uk-UA" dirty="0"/>
          </a:p>
        </p:txBody>
      </p:sp>
      <p:pic>
        <p:nvPicPr>
          <p:cNvPr id="1026" name="Picture 2" descr="http://www.drimmit.com/public/dreams/original-dream-become-a-great-programmer-time-2012-10-09-21-55-01-userid-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62" y="1475386"/>
            <a:ext cx="2698315" cy="32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85" y="4839201"/>
            <a:ext cx="1267144" cy="15500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368" y="4872458"/>
            <a:ext cx="1453876" cy="1516784"/>
          </a:xfrm>
          <a:prstGeom prst="rect">
            <a:avLst/>
          </a:prstGeom>
        </p:spPr>
      </p:pic>
      <p:pic>
        <p:nvPicPr>
          <p:cNvPr id="1028" name="Picture 4" descr="http://www.mcrprimaryitealumni.co.uk/wp-content/uploads/2014/05/Screen-Shot-2014-03-13-at-18.50.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82" y="4869160"/>
            <a:ext cx="1331368" cy="153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p1.cbsistatic.com/hub/i/2013/12/01/e0f87956-9996-48dd-b4c6-dc7ae2a2933d/aa3d0f80a7074abaa3b1153bcb990c38/Bo_Yana_Small-44df033cb5f6d11f304bcb64dd85aa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71" y="4709191"/>
            <a:ext cx="2688831" cy="181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63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04" y="1749873"/>
            <a:ext cx="7367155" cy="4763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Scratch</a:t>
            </a:r>
            <a:r>
              <a:rPr lang="uk-UA" smtClean="0"/>
              <a:t>   Скретч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mtClean="0"/>
              <a:t>Пуск – Усі програми – </a:t>
            </a:r>
            <a:r>
              <a:rPr lang="en-US" smtClean="0"/>
              <a:t>Scratch – Scratch </a:t>
            </a:r>
            <a:endParaRPr lang="uk-UA" smtClean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16632"/>
            <a:ext cx="2267493" cy="22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161"/>
          <p:cNvSpPr>
            <a:spLocks noChangeArrowheads="1"/>
          </p:cNvSpPr>
          <p:nvPr/>
        </p:nvSpPr>
        <p:spPr bwMode="auto">
          <a:xfrm>
            <a:off x="2351217" y="4875212"/>
            <a:ext cx="1357312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rnd">
            <a:solidFill>
              <a:schemeClr val="accent2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25000"/>
              <a:buFont typeface="Cambria" pitchFamily="18" charset="0"/>
              <a:buNone/>
            </a:pP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Команди</a:t>
            </a:r>
            <a:r>
              <a:rPr lang="uk-UA" dirty="0" smtClean="0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 набору</a:t>
            </a:r>
            <a:endParaRPr lang="en-US" dirty="0">
              <a:solidFill>
                <a:srgbClr val="000000"/>
              </a:solidFill>
              <a:latin typeface="Cambria" pitchFamily="18" charset="0"/>
              <a:sym typeface="Cambria" pitchFamily="18" charset="0"/>
            </a:endParaRPr>
          </a:p>
        </p:txBody>
      </p:sp>
      <p:sp>
        <p:nvSpPr>
          <p:cNvPr id="7" name="Shape 162"/>
          <p:cNvSpPr>
            <a:spLocks noChangeArrowheads="1"/>
          </p:cNvSpPr>
          <p:nvPr/>
        </p:nvSpPr>
        <p:spPr bwMode="auto">
          <a:xfrm>
            <a:off x="3214688" y="3789970"/>
            <a:ext cx="1357312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rnd">
            <a:solidFill>
              <a:schemeClr val="accent2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25000"/>
              <a:buFont typeface="Cambria" pitchFamily="18" charset="0"/>
              <a:buNone/>
            </a:pPr>
            <a:r>
              <a:rPr lang="en-US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Скрипт</a:t>
            </a:r>
          </a:p>
        </p:txBody>
      </p:sp>
      <p:sp>
        <p:nvSpPr>
          <p:cNvPr id="8" name="Shape 163"/>
          <p:cNvSpPr>
            <a:spLocks noChangeArrowheads="1"/>
          </p:cNvSpPr>
          <p:nvPr/>
        </p:nvSpPr>
        <p:spPr bwMode="auto">
          <a:xfrm>
            <a:off x="7043314" y="2834258"/>
            <a:ext cx="1357312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rnd">
            <a:solidFill>
              <a:schemeClr val="accent2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25000"/>
              <a:buFont typeface="Cambria" pitchFamily="18" charset="0"/>
              <a:buNone/>
            </a:pPr>
            <a:r>
              <a:rPr lang="en-US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Сцена</a:t>
            </a:r>
          </a:p>
        </p:txBody>
      </p:sp>
      <p:sp>
        <p:nvSpPr>
          <p:cNvPr id="9" name="Shape 164"/>
          <p:cNvSpPr>
            <a:spLocks noChangeArrowheads="1"/>
          </p:cNvSpPr>
          <p:nvPr/>
        </p:nvSpPr>
        <p:spPr bwMode="auto">
          <a:xfrm>
            <a:off x="5998447" y="5649335"/>
            <a:ext cx="1357312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rnd">
            <a:solidFill>
              <a:schemeClr val="accent2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25000"/>
              <a:buFont typeface="Cambria" pitchFamily="18" charset="0"/>
              <a:buNone/>
            </a:pPr>
            <a:r>
              <a:rPr lang="en-US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Спрайти</a:t>
            </a:r>
          </a:p>
        </p:txBody>
      </p:sp>
      <p:sp>
        <p:nvSpPr>
          <p:cNvPr id="10" name="Shape 165"/>
          <p:cNvSpPr>
            <a:spLocks noChangeArrowheads="1"/>
          </p:cNvSpPr>
          <p:nvPr/>
        </p:nvSpPr>
        <p:spPr bwMode="auto">
          <a:xfrm>
            <a:off x="5998447" y="1938908"/>
            <a:ext cx="1357312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rnd">
            <a:solidFill>
              <a:schemeClr val="accent2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25000"/>
              <a:buFont typeface="Cambria" pitchFamily="18" charset="0"/>
              <a:buNone/>
            </a:pPr>
            <a:r>
              <a:rPr lang="uk-UA" dirty="0" smtClean="0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Запуск та зупинка</a:t>
            </a:r>
            <a:endParaRPr lang="en-US" dirty="0">
              <a:solidFill>
                <a:srgbClr val="000000"/>
              </a:solidFill>
              <a:latin typeface="Cambria" pitchFamily="18" charset="0"/>
              <a:sym typeface="Cambria" pitchFamily="18" charset="0"/>
            </a:endParaRPr>
          </a:p>
        </p:txBody>
      </p:sp>
      <p:sp>
        <p:nvSpPr>
          <p:cNvPr id="11" name="Shape 166"/>
          <p:cNvSpPr>
            <a:spLocks noChangeArrowheads="1"/>
          </p:cNvSpPr>
          <p:nvPr/>
        </p:nvSpPr>
        <p:spPr bwMode="auto">
          <a:xfrm>
            <a:off x="534118" y="5162550"/>
            <a:ext cx="1357313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rnd">
            <a:solidFill>
              <a:schemeClr val="accent2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25000"/>
              <a:buFont typeface="Cambria" pitchFamily="18" charset="0"/>
              <a:buNone/>
            </a:pPr>
            <a:r>
              <a:rPr lang="uk-UA" dirty="0" smtClean="0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Набори </a:t>
            </a: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  <a:sym typeface="Cambria" pitchFamily="18" charset="0"/>
              </a:rPr>
              <a:t>команд</a:t>
            </a:r>
            <a:endParaRPr lang="en-US" dirty="0">
              <a:solidFill>
                <a:srgbClr val="000000"/>
              </a:solidFill>
              <a:latin typeface="Cambria" pitchFamily="18" charset="0"/>
              <a:sym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0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Алгоритм складання скриптів у середовищі Скретч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65298" cy="4937760"/>
          </a:xfrm>
        </p:spPr>
        <p:txBody>
          <a:bodyPr/>
          <a:lstStyle/>
          <a:p>
            <a:r>
              <a:rPr lang="uk-UA" dirty="0" err="1" smtClean="0"/>
              <a:t>Обери</a:t>
            </a:r>
            <a:r>
              <a:rPr lang="uk-UA" dirty="0" smtClean="0"/>
              <a:t> потрібний набір команд</a:t>
            </a:r>
          </a:p>
          <a:p>
            <a:r>
              <a:rPr lang="uk-UA" dirty="0" smtClean="0"/>
              <a:t>Перетягни потрібну команду в область складання </a:t>
            </a:r>
            <a:r>
              <a:rPr lang="uk-UA" dirty="0" err="1" smtClean="0"/>
              <a:t>скриптів</a:t>
            </a:r>
            <a:endParaRPr lang="uk-UA" dirty="0"/>
          </a:p>
        </p:txBody>
      </p:sp>
      <p:pic>
        <p:nvPicPr>
          <p:cNvPr id="1026" name="Picture 2" descr="http://g-ecx.images-amazon.com/images/G/01/aplus/detail-page/B002RL7VNO_02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36" y="2645424"/>
            <a:ext cx="3794260" cy="32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06" y="3537410"/>
            <a:ext cx="3537025" cy="2304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379" y="1219200"/>
            <a:ext cx="26955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7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56" y="1546189"/>
            <a:ext cx="4979844" cy="3720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Переміщення </a:t>
            </a:r>
            <a:r>
              <a:rPr lang="uk-UA" dirty="0" err="1" smtClean="0"/>
              <a:t>спрайта</a:t>
            </a:r>
            <a:endParaRPr lang="uk-UA" dirty="0"/>
          </a:p>
        </p:txBody>
      </p:sp>
      <p:sp>
        <p:nvSpPr>
          <p:cNvPr id="6" name="Виноска 1 5"/>
          <p:cNvSpPr/>
          <p:nvPr/>
        </p:nvSpPr>
        <p:spPr>
          <a:xfrm>
            <a:off x="5183265" y="5250916"/>
            <a:ext cx="1368152" cy="936104"/>
          </a:xfrm>
          <a:prstGeom prst="borderCallout1">
            <a:avLst>
              <a:gd name="adj1" fmla="val 54738"/>
              <a:gd name="adj2" fmla="val 1340"/>
              <a:gd name="adj3" fmla="val -6796"/>
              <a:gd name="adj4" fmla="val -54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Ім’я </a:t>
            </a:r>
            <a:r>
              <a:rPr lang="uk-UA" sz="2400" dirty="0" err="1" smtClean="0"/>
              <a:t>спрайта</a:t>
            </a:r>
            <a:endParaRPr lang="uk-UA" sz="2400" dirty="0"/>
          </a:p>
        </p:txBody>
      </p:sp>
      <p:sp>
        <p:nvSpPr>
          <p:cNvPr id="7" name="Виноска 1 6"/>
          <p:cNvSpPr/>
          <p:nvPr/>
        </p:nvSpPr>
        <p:spPr>
          <a:xfrm>
            <a:off x="7037214" y="5247642"/>
            <a:ext cx="1400204" cy="936104"/>
          </a:xfrm>
          <a:prstGeom prst="borderCallout1">
            <a:avLst>
              <a:gd name="adj1" fmla="val -1814"/>
              <a:gd name="adj2" fmla="val 52345"/>
              <a:gd name="adj3" fmla="val -105997"/>
              <a:gd name="adj4" fmla="val 52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Напрям руху</a:t>
            </a:r>
            <a:endParaRPr lang="uk-UA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8" y="1556184"/>
            <a:ext cx="2676525" cy="1485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48" y="3829289"/>
            <a:ext cx="2274311" cy="22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4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Зміна тла сцени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Обрати тло</a:t>
            </a:r>
          </a:p>
          <a:p>
            <a:r>
              <a:rPr lang="uk-UA" dirty="0" smtClean="0"/>
              <a:t>Змінити тло</a:t>
            </a:r>
          </a:p>
          <a:p>
            <a:r>
              <a:rPr lang="uk-UA" dirty="0" smtClean="0"/>
              <a:t>Вибрати тло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6467"/>
            <a:ext cx="3542001" cy="3931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08" y="3558933"/>
            <a:ext cx="2076883" cy="24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2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Початковий стан:</a:t>
            </a:r>
          </a:p>
          <a:p>
            <a:pPr lvl="1"/>
            <a:r>
              <a:rPr lang="uk-UA" dirty="0" smtClean="0"/>
              <a:t>Тло: день</a:t>
            </a:r>
          </a:p>
          <a:p>
            <a:pPr lvl="1"/>
            <a:r>
              <a:rPr lang="uk-UA" dirty="0" smtClean="0"/>
              <a:t>Сонце: поряд з хмаринкою</a:t>
            </a:r>
          </a:p>
          <a:p>
            <a:r>
              <a:rPr lang="uk-UA" dirty="0" smtClean="0"/>
              <a:t>Переміщення:</a:t>
            </a:r>
          </a:p>
          <a:p>
            <a:pPr lvl="1"/>
            <a:r>
              <a:rPr lang="uk-UA" dirty="0" smtClean="0"/>
              <a:t>Сонце: рухається до </a:t>
            </a:r>
            <a:r>
              <a:rPr lang="uk-UA" dirty="0" err="1" smtClean="0"/>
              <a:t>каменя</a:t>
            </a:r>
            <a:endParaRPr lang="uk-UA" dirty="0" smtClean="0"/>
          </a:p>
          <a:p>
            <a:pPr lvl="1"/>
            <a:r>
              <a:rPr lang="uk-UA" dirty="0" smtClean="0"/>
              <a:t>Тло: змінюється на ніч</a:t>
            </a:r>
          </a:p>
          <a:p>
            <a:pPr lvl="1"/>
            <a:endParaRPr lang="uk-UA" dirty="0"/>
          </a:p>
          <a:p>
            <a:pPr lvl="1"/>
            <a:r>
              <a:rPr lang="uk-UA" dirty="0" smtClean="0"/>
              <a:t>Сонце: рухається до хмаринки</a:t>
            </a:r>
          </a:p>
          <a:p>
            <a:pPr lvl="1"/>
            <a:r>
              <a:rPr lang="uk-UA" dirty="0" smtClean="0"/>
              <a:t>Тло: змінюється на день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917" y="1964055"/>
            <a:ext cx="31146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0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 . Які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smtClean="0"/>
              <a:t>знаєш і що вони </a:t>
            </a:r>
            <a:r>
              <a:rPr lang="ru-RU" dirty="0" err="1" smtClean="0"/>
              <a:t>означають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err="1" smtClean="0"/>
              <a:t>Чому</a:t>
            </a:r>
            <a:r>
              <a:rPr lang="ru-RU" dirty="0" smtClean="0"/>
              <a:t> блоки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3675" y="50800"/>
            <a:ext cx="1330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9" y="2582771"/>
            <a:ext cx="2695575" cy="76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39" y="3531610"/>
            <a:ext cx="3305175" cy="771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39" y="4511977"/>
            <a:ext cx="4133850" cy="742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764" y="2582771"/>
            <a:ext cx="1676400" cy="781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764" y="3859797"/>
            <a:ext cx="25146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0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. Для чого призначено середовище програмування?</a:t>
            </a:r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3675" y="50800"/>
            <a:ext cx="1330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cratchjr.org/images/home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59" y="2096081"/>
            <a:ext cx="42862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13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хідн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ихідна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BC2C166E-0A7D-45FE-8E28-0EE9730C6AE8}" vid="{E8CD0671-6AAD-4F40-A7FA-40A439B9AEB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268</TotalTime>
  <Words>245</Words>
  <Application>Microsoft Office PowerPoint</Application>
  <PresentationFormat>Екран (4:3)</PresentationFormat>
  <Paragraphs>56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Wingdings</vt:lpstr>
      <vt:lpstr>Wingdings 3</vt:lpstr>
      <vt:lpstr>Вихідна</vt:lpstr>
      <vt:lpstr>Середовища програмування для дітей </vt:lpstr>
      <vt:lpstr>Комп’ютерна програма</vt:lpstr>
      <vt:lpstr>Scratch   Скретч</vt:lpstr>
      <vt:lpstr>Алгоритм складання скриптів у середовищі Скретч</vt:lpstr>
      <vt:lpstr>Переміщення спрайта</vt:lpstr>
      <vt:lpstr>Зміна тла сцени</vt:lpstr>
      <vt:lpstr>Презентація PowerPoint</vt:lpstr>
      <vt:lpstr>Презентація PowerPoint</vt:lpstr>
      <vt:lpstr>Презентація PowerPoint</vt:lpstr>
      <vt:lpstr>Заповни схему</vt:lpstr>
      <vt:lpstr>Презентація PowerPoint</vt:lpstr>
      <vt:lpstr>Презентація PowerPoint</vt:lpstr>
      <vt:lpstr>Презентація PowerPoint</vt:lpstr>
      <vt:lpstr>Розгадай кросворд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Середовища програмування для дітей </dc:title>
  <dc:creator>Oksana Pasichnyk</dc:creator>
  <cp:lastModifiedBy>Oksana Pasichnyk</cp:lastModifiedBy>
  <cp:revision>5</cp:revision>
  <dcterms:created xsi:type="dcterms:W3CDTF">2017-01-09T15:38:55Z</dcterms:created>
  <dcterms:modified xsi:type="dcterms:W3CDTF">2019-11-24T15:13:23Z</dcterms:modified>
</cp:coreProperties>
</file>