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D8gT/EbZJO4y5nuzphB9ifn2E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AB4F999-53DD-4DBE-B59E-5478720A4AB7}">
  <a:tblStyle styleId="{9AB4F999-53DD-4DBE-B59E-5478720A4A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fill>
          <a:solidFill>
            <a:srgbClr val="CAD4EA"/>
          </a:solidFill>
        </a:fill>
      </a:tcStyle>
    </a:band1H>
    <a:band2H>
      <a:tcTxStyle/>
    </a:band2H>
    <a:band1V>
      <a:tcTxStyle/>
      <a:tcStyle>
        <a:fill>
          <a:solidFill>
            <a:srgbClr val="CA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b9373112e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b9373112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6b9373112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b9373115e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b9373115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6b9373115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baa557085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baa55708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6baa55708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ий слайд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subTitle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4" name="Google Shape;24;p15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5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і вертикальний текст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ий заголовок і текст" showMasterSp="0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02" name="Google Shape;102;p2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3" name="Google Shape;103;p2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25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рівняння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2" type="body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5" name="Google Shape;35;p16"/>
          <p:cNvSpPr txBox="1"/>
          <p:nvPr>
            <p:ph idx="3" type="body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4" type="body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і об'єкт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озділу" showMasterSp="0" type="secHead">
  <p:cSld name="SECTION_HEADER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b="0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9" name="Google Shape;49;p18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8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'єкти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ише заголовок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63" name="Google Shape;63;p20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ий слайд" showMasterSp="0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68" name="Google Shape;68;p2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9" name="Google Shape;69;p2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міст із підписом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76" name="Google Shape;76;p22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7" name="Google Shape;77;p22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" name="Google Shape;78;p22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2"/>
          <p:cNvSpPr txBox="1"/>
          <p:nvPr>
            <p:ph idx="2" type="body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ображення з підписом" showMasterSp="0" type="picTx">
  <p:cSld name="PICTURE_WITH_CAPTION_TEXT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0"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/>
          <p:nvPr>
            <p:ph idx="2" type="pic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b="0" i="0" sz="2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089BE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064"/>
              <a:buFont typeface="Calibri"/>
              <a:buNone/>
              <a:defRPr sz="1400"/>
            </a:lvl1pPr>
            <a:lvl2pPr indent="-286512" lvl="1" marL="914400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indent="-276860" lvl="2" marL="137160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indent="-268605" lvl="3" marL="1828800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indent="-268604" lvl="4" marL="2286000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87" name="Google Shape;87;p2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8" name="Google Shape;88;p23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b="0" i="0" sz="2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89BE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5" name="Google Shape;15;p14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6" name="Google Shape;16;p1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" name="Google Shape;17;p14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helloruby.com/play/7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Relationship Id="rId7" Type="http://schemas.openxmlformats.org/officeDocument/2006/relationships/hyperlink" Target="https://leftbraincraftbrain.com/how-to-make-a-lightning-bug-paper-circuit-card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rduino-kit.com.ua/nabor-led-5-mm-50-shtuk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uk-UA"/>
              <a:t>Істинні й хибні висловлювання </a:t>
            </a:r>
            <a:endParaRPr/>
          </a:p>
        </p:txBody>
      </p: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/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434" y="426770"/>
            <a:ext cx="8307532" cy="204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Наведи приклади висловлювань зі значеннями “істина” та “хибність”, використовуючи сюжети з казок</a:t>
            </a:r>
            <a:endParaRPr/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4.bp.blogspot.com/-aK6xyikwKHs/VPruQe_8bkI/AAAAAAAAAa0/IYAmCqOTRfU/s1600/0_87a1b_33a41e3c_orig.png" id="200" name="Google Shape;2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171825"/>
            <a:ext cx="3657600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weblancer.net/download/398188.jpg" id="201" name="Google Shape;20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8600" y="3429000"/>
            <a:ext cx="4767263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7" name="Google Shape;207;p11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Пограємо у гру. Один учасник промовляє хибне твердження, другий змінює його на істине:</a:t>
            </a:r>
            <a:endParaRPr/>
          </a:p>
          <a:p>
            <a:pPr indent="-274320" lvl="1" marL="548640" rtl="0" algn="l">
              <a:spcBef>
                <a:spcPts val="500"/>
              </a:spcBef>
              <a:spcAft>
                <a:spcPts val="0"/>
              </a:spcAft>
              <a:buSzPts val="1748"/>
              <a:buChar char="🞂"/>
            </a:pPr>
            <a:r>
              <a:rPr lang="uk-UA"/>
              <a:t>Дельфіни бігають по лісу – Зайці бігають по лісу</a:t>
            </a:r>
            <a:endParaRPr/>
          </a:p>
          <a:p>
            <a:pPr indent="-274320" lvl="1" marL="548640" rtl="0" algn="l">
              <a:spcBef>
                <a:spcPts val="500"/>
              </a:spcBef>
              <a:spcAft>
                <a:spcPts val="0"/>
              </a:spcAft>
              <a:buSzPts val="1748"/>
              <a:buChar char="🞂"/>
            </a:pPr>
            <a:r>
              <a:rPr lang="uk-UA"/>
              <a:t>Пилосос пише вірші – Пилосос не пише вірші</a:t>
            </a:r>
            <a:endParaRPr/>
          </a:p>
        </p:txBody>
      </p:sp>
      <p:pic>
        <p:nvPicPr>
          <p:cNvPr descr="http://www.ok.gov/kids/images/owl_notes.jpg"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228600"/>
            <a:ext cx="143827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12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❑"/>
            </a:pPr>
            <a:r>
              <a:rPr lang="uk-UA"/>
              <a:t>В ланцюжку є білка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Font typeface="Noto Sans Symbols"/>
              <a:buChar char="❑"/>
            </a:pPr>
            <a:r>
              <a:rPr lang="uk-UA"/>
              <a:t>В ланцюжку немає дельфін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Font typeface="Noto Sans Symbols"/>
              <a:buChar char="❑"/>
            </a:pPr>
            <a:r>
              <a:rPr lang="uk-UA"/>
              <a:t>В ланцюжку є дві однакові фігури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Font typeface="Noto Sans Symbols"/>
              <a:buChar char="❑"/>
            </a:pPr>
            <a:r>
              <a:rPr lang="uk-UA"/>
              <a:t>В ланцюжку є однакові зайці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Font typeface="Noto Sans Symbols"/>
              <a:buChar char="❑"/>
            </a:pPr>
            <a:r>
              <a:rPr lang="uk-UA"/>
              <a:t>В ланцюжку є лев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Font typeface="Noto Sans Symbols"/>
              <a:buChar char="❑"/>
            </a:pPr>
            <a:r>
              <a:rPr lang="uk-UA"/>
              <a:t>В ланцюжку немає слона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Font typeface="Noto Sans Symbols"/>
              <a:buChar char="❑"/>
            </a:pPr>
            <a:r>
              <a:rPr lang="uk-UA"/>
              <a:t>В ланцюжку немає двох однакових їжаків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Font typeface="Noto Sans Symbols"/>
              <a:buChar char="❑"/>
            </a:pPr>
            <a:r>
              <a:rPr lang="uk-UA"/>
              <a:t>В ланцюжку немає двох однакових котів</a:t>
            </a:r>
            <a:endParaRPr/>
          </a:p>
          <a:p>
            <a:pPr indent="-148844" lvl="0" marL="274320" rtl="0" algn="l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t/>
            </a:r>
            <a:endParaRPr/>
          </a:p>
        </p:txBody>
      </p:sp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182" y="141718"/>
            <a:ext cx="3853300" cy="2154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b9373112e_0_0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Опишіть останнього персонажа</a:t>
            </a:r>
            <a:endParaRPr/>
          </a:p>
        </p:txBody>
      </p:sp>
      <p:sp>
        <p:nvSpPr>
          <p:cNvPr id="222" name="Google Shape;222;g6b9373112e_0_0"/>
          <p:cNvSpPr txBox="1"/>
          <p:nvPr>
            <p:ph idx="1" type="body"/>
          </p:nvPr>
        </p:nvSpPr>
        <p:spPr>
          <a:xfrm>
            <a:off x="457200" y="1219200"/>
            <a:ext cx="4041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Я не посміхаюсь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Я в останньому стовпці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Я не оранжевого кольору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У мене круглі вуха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Мій ніс теж круглий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Я в останньому рядку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У мене є дещо оранжеве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Я не в другому стовпці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-UA"/>
              <a:t>У мене чорний ніс</a:t>
            </a:r>
            <a:endParaRPr/>
          </a:p>
        </p:txBody>
      </p:sp>
      <p:sp>
        <p:nvSpPr>
          <p:cNvPr id="223" name="Google Shape;223;g6b9373112e_0_0"/>
          <p:cNvSpPr txBox="1"/>
          <p:nvPr>
            <p:ph idx="2" type="body"/>
          </p:nvPr>
        </p:nvSpPr>
        <p:spPr>
          <a:xfrm>
            <a:off x="4632200" y="1216150"/>
            <a:ext cx="4452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У мене є дещо сіре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Я не сумую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Моє волосся має шипи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У мене чорні очі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У мене немає нічого зеленого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/>
              <a:t>Я не в перших двох стовпцях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6b9373112e_0_0"/>
          <p:cNvSpPr txBox="1"/>
          <p:nvPr/>
        </p:nvSpPr>
        <p:spPr>
          <a:xfrm>
            <a:off x="59100" y="6516375"/>
            <a:ext cx="9084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00" u="sng">
                <a:solidFill>
                  <a:schemeClr val="hlink"/>
                </a:solidFill>
                <a:hlinkClick r:id="rId3"/>
              </a:rPr>
              <a:t>http://www.helloruby.com/play/7</a:t>
            </a:r>
            <a:endParaRPr/>
          </a:p>
        </p:txBody>
      </p:sp>
      <p:pic>
        <p:nvPicPr>
          <p:cNvPr id="225" name="Google Shape;225;g6b9373112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650" y="4624273"/>
            <a:ext cx="2653500" cy="189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Світлячок </a:t>
            </a:r>
            <a:endParaRPr/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3763" y="2327736"/>
            <a:ext cx="2899064" cy="289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991" y="1677439"/>
            <a:ext cx="2657070" cy="398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34998" y="1257300"/>
            <a:ext cx="3242830" cy="259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4998" y="3929669"/>
            <a:ext cx="3242830" cy="2594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/>
          <p:nvPr/>
        </p:nvSpPr>
        <p:spPr>
          <a:xfrm>
            <a:off x="852053" y="6411536"/>
            <a:ext cx="80113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https://leftbraincraftbrain.com/how-to-make-a-lightning-bug-paper-circuit-card/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b9373115e_0_0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>
                <a:solidFill>
                  <a:schemeClr val="dk1"/>
                </a:solidFill>
              </a:rPr>
              <a:t>Знадобиться</a:t>
            </a:r>
            <a:endParaRPr/>
          </a:p>
        </p:txBody>
      </p:sp>
      <p:sp>
        <p:nvSpPr>
          <p:cNvPr id="242" name="Google Shape;242;g6b9373115e_0_0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-UA"/>
              <a:t>аркуш паперу для малювання,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-UA"/>
              <a:t>фольга (і скотч) чи мідна стрічка-самоклейка,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-UA"/>
              <a:t>лампочка LED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-UA"/>
              <a:t>батарейка 3V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-UA"/>
              <a:t>металева кліпса (без неї можна обійтись)</a:t>
            </a:r>
            <a:endParaRPr/>
          </a:p>
        </p:txBody>
      </p:sp>
      <p:sp>
        <p:nvSpPr>
          <p:cNvPr id="243" name="Google Shape;243;g6b9373115e_0_0"/>
          <p:cNvSpPr txBox="1"/>
          <p:nvPr/>
        </p:nvSpPr>
        <p:spPr>
          <a:xfrm>
            <a:off x="2808975" y="2252275"/>
            <a:ext cx="47577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u="sng">
                <a:solidFill>
                  <a:schemeClr val="hlink"/>
                </a:solidFill>
                <a:hlinkClick r:id="rId3"/>
              </a:rPr>
              <a:t>https://arduino-kit.com.ua/nabor-led-5-mm-50-shtuk.html</a:t>
            </a:r>
            <a:r>
              <a:rPr lang="uk-UA"/>
              <a:t> (як приклад того, що шукати)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baa557085_0_0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Алгоритм виготовлення</a:t>
            </a:r>
            <a:endParaRPr/>
          </a:p>
        </p:txBody>
      </p:sp>
      <p:sp>
        <p:nvSpPr>
          <p:cNvPr id="250" name="Google Shape;250;g6baa557085_0_0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5468" lvl="0" marL="457200" rtl="0" algn="l">
              <a:spcBef>
                <a:spcPts val="600"/>
              </a:spcBef>
              <a:spcAft>
                <a:spcPts val="0"/>
              </a:spcAft>
              <a:buSzPts val="1368"/>
              <a:buAutoNum type="arabicParenR"/>
            </a:pPr>
            <a:r>
              <a:rPr lang="uk-UA"/>
              <a:t>Надрукувати, розфарбувати</a:t>
            </a:r>
            <a:endParaRPr/>
          </a:p>
          <a:p>
            <a:pPr indent="-315468" lvl="0" marL="457200" rtl="0" algn="l">
              <a:spcBef>
                <a:spcPts val="0"/>
              </a:spcBef>
              <a:spcAft>
                <a:spcPts val="0"/>
              </a:spcAft>
              <a:buSzPts val="1368"/>
              <a:buAutoNum type="arabicParenR"/>
            </a:pPr>
            <a:r>
              <a:rPr lang="uk-UA"/>
              <a:t>Проколоти аркуш, вставити ніжки </a:t>
            </a:r>
            <a:r>
              <a:rPr lang="uk-UA"/>
              <a:t>лампочки </a:t>
            </a:r>
            <a:r>
              <a:rPr lang="uk-UA"/>
              <a:t>в отвори </a:t>
            </a:r>
            <a:endParaRPr/>
          </a:p>
          <a:p>
            <a:pPr indent="-315468" lvl="0" marL="457200" rtl="0" algn="l">
              <a:spcBef>
                <a:spcPts val="0"/>
              </a:spcBef>
              <a:spcAft>
                <a:spcPts val="0"/>
              </a:spcAft>
              <a:buSzPts val="1368"/>
              <a:buAutoNum type="arabicParenR"/>
            </a:pPr>
            <a:r>
              <a:rPr lang="uk-UA"/>
              <a:t>Приклеїти фольгу чи металеву стрічку так, щоб був замкнений контур з проміжками біля лампочки та батарейки</a:t>
            </a:r>
            <a:endParaRPr/>
          </a:p>
          <a:p>
            <a:pPr indent="-315468" lvl="0" marL="457200" rtl="0" algn="l">
              <a:spcBef>
                <a:spcPts val="0"/>
              </a:spcBef>
              <a:spcAft>
                <a:spcPts val="0"/>
              </a:spcAft>
              <a:buSzPts val="1368"/>
              <a:buAutoNum type="arabicParenR"/>
            </a:pPr>
            <a:r>
              <a:rPr lang="uk-UA"/>
              <a:t>Приклеїти ніжки лампочки до різних фрагментів фольги</a:t>
            </a:r>
            <a:endParaRPr/>
          </a:p>
          <a:p>
            <a:pPr indent="-315468" lvl="0" marL="457200" rtl="0" algn="l">
              <a:spcBef>
                <a:spcPts val="0"/>
              </a:spcBef>
              <a:spcAft>
                <a:spcPts val="0"/>
              </a:spcAft>
              <a:buSzPts val="1368"/>
              <a:buAutoNum type="arabicParenR"/>
            </a:pPr>
            <a:r>
              <a:rPr lang="uk-UA"/>
              <a:t>Прикріпити батарейку так, щоб вона замкнула контур, закріпити металевою кліпсою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Висловлювання</a:t>
            </a:r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uk-UA"/>
              <a:t>Істина</a:t>
            </a:r>
            <a:endParaRPr/>
          </a:p>
        </p:txBody>
      </p:sp>
      <p:sp>
        <p:nvSpPr>
          <p:cNvPr id="118" name="Google Shape;118;p2"/>
          <p:cNvSpPr txBox="1"/>
          <p:nvPr>
            <p:ph idx="2" type="body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uk-UA"/>
              <a:t>Хибність</a:t>
            </a:r>
            <a:endParaRPr/>
          </a:p>
        </p:txBody>
      </p:sp>
      <p:sp>
        <p:nvSpPr>
          <p:cNvPr id="119" name="Google Shape;119;p2"/>
          <p:cNvSpPr txBox="1"/>
          <p:nvPr>
            <p:ph idx="3" type="body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Птахи є перелітні та осілі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Сонце – це зірка</a:t>
            </a:r>
            <a:endParaRPr/>
          </a:p>
        </p:txBody>
      </p:sp>
      <p:sp>
        <p:nvSpPr>
          <p:cNvPr id="120" name="Google Shape;120;p2"/>
          <p:cNvSpPr txBox="1"/>
          <p:nvPr>
            <p:ph idx="4" type="body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Метелики не вміють літати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Усі риби плавають тільки за течією</a:t>
            </a:r>
            <a:endParaRPr/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267200"/>
            <a:ext cx="1981200" cy="16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4343400"/>
            <a:ext cx="1611313" cy="16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Речення</a:t>
            </a:r>
            <a:endParaRPr/>
          </a:p>
        </p:txBody>
      </p:sp>
      <p:sp>
        <p:nvSpPr>
          <p:cNvPr id="128" name="Google Shape;128;p3"/>
          <p:cNvSpPr txBox="1"/>
          <p:nvPr>
            <p:ph idx="1" type="body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uk-UA"/>
              <a:t>Висловлювання</a:t>
            </a:r>
            <a:endParaRPr/>
          </a:p>
        </p:txBody>
      </p:sp>
      <p:sp>
        <p:nvSpPr>
          <p:cNvPr id="129" name="Google Shape;129;p3"/>
          <p:cNvSpPr txBox="1"/>
          <p:nvPr>
            <p:ph idx="2" type="body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uk-UA"/>
              <a:t>Не висловлювання</a:t>
            </a:r>
            <a:endParaRPr/>
          </a:p>
        </p:txBody>
      </p:sp>
      <p:sp>
        <p:nvSpPr>
          <p:cNvPr id="130" name="Google Shape;130;p3"/>
          <p:cNvSpPr txBox="1"/>
          <p:nvPr>
            <p:ph idx="3" type="body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Не кожний птах вміє літати</a:t>
            </a:r>
            <a:endParaRPr/>
          </a:p>
          <a:p>
            <a:pPr indent="-274320" lvl="0" marL="27432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Земля – квадратна</a:t>
            </a:r>
            <a:endParaRPr/>
          </a:p>
          <a:p>
            <a:pPr indent="-274320" lvl="0" marL="27432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24 години – це одна доба</a:t>
            </a:r>
            <a:endParaRPr/>
          </a:p>
          <a:p>
            <a:pPr indent="-274320" lvl="0" marL="27432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2+3 = 6</a:t>
            </a:r>
            <a:endParaRPr/>
          </a:p>
        </p:txBody>
      </p:sp>
      <p:sp>
        <p:nvSpPr>
          <p:cNvPr id="131" name="Google Shape;131;p3"/>
          <p:cNvSpPr txBox="1"/>
          <p:nvPr>
            <p:ph idx="4" type="body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Потрібно зібрати портфель до школи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Зроби мені чай</a:t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48333"/>
            <a:ext cx="685800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693" y="3432608"/>
            <a:ext cx="557213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4123171"/>
            <a:ext cx="685800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692" y="4826434"/>
            <a:ext cx="557213" cy="5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Висловлювання</a:t>
            </a:r>
            <a:endParaRPr/>
          </a:p>
        </p:txBody>
      </p: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Діти усміхнулися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Діти усміхнулися!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Діти усміхнулися?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Діти, усміхніться.</a:t>
            </a:r>
            <a:endParaRPr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oaktrails.org/wp-content/uploads/2013/02/Smiling-Kids-on-Grass-Black-Border.png"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87788"/>
            <a:ext cx="9144000" cy="29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Так чи ні?</a:t>
            </a:r>
            <a:endParaRPr/>
          </a:p>
        </p:txBody>
      </p:sp>
      <p:sp>
        <p:nvSpPr>
          <p:cNvPr id="149" name="Google Shape;149;p5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На малюнку всі намети одного кольору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За червоним наметом розміщено синій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На малюнку зображено парну кількість наметів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Зелений намет розташовано між синім і червоним</a:t>
            </a:r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953000"/>
            <a:ext cx="1593850" cy="108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8225" y="4953000"/>
            <a:ext cx="1735138" cy="116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2075" y="4908550"/>
            <a:ext cx="1636713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2800" y="4924425"/>
            <a:ext cx="1662113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Наведи приклади висловлювань, що мають значення “істина”  та “хибність”</a:t>
            </a:r>
            <a:endParaRPr/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276600"/>
            <a:ext cx="3505200" cy="258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3200400"/>
            <a:ext cx="3505200" cy="25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68" name="Google Shape;168;p7"/>
          <p:cNvGraphicFramePr/>
          <p:nvPr/>
        </p:nvGraphicFramePr>
        <p:xfrm>
          <a:off x="457200" y="12191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{9AB4F999-53DD-4DBE-B59E-5478720A4AB7}</a:tableStyleId>
              </a:tblPr>
              <a:tblGrid>
                <a:gridCol w="4925300"/>
                <a:gridCol w="3106875"/>
              </a:tblGrid>
              <a:tr h="68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8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uk-UA" sz="2800"/>
                        <a:t>Місто Київ – столиця України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8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uk-UA" sz="2800"/>
                        <a:t>Україна знаходиться у Європі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8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uk-UA" sz="2800"/>
                        <a:t>Картину пише художник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8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uk-UA" sz="2800"/>
                        <a:t>Пральна машина плете павутиння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8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uk-UA" sz="2800"/>
                        <a:t>Павук має вісім лапок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8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uk-UA" sz="2800"/>
                        <a:t>У грудні 30 днів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490" y="635791"/>
            <a:ext cx="133508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0520" y="659603"/>
            <a:ext cx="1085850" cy="111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Яблука ростуть на деревах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Навесні у Києві квітнуть каштани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Шафу можна купити у магазині “Меблі”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Лампочку, ручку, підручник, зошит слід носити у портфелі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Соловейко вміє співати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У Дніпрі є дельфіни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Тарас Шевченко – поет</a:t>
            </a:r>
            <a:endParaRPr/>
          </a:p>
          <a:p>
            <a:pPr indent="-148844" lvl="0" marL="274320" rtl="0" algn="l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t/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6942" y="421482"/>
            <a:ext cx="133508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2030" y="445294"/>
            <a:ext cx="1085850" cy="111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5" name="Google Shape;185;p9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На поданому малюнку зображені свійські тварини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Півень зображений праворуч від кота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Усього у тварин, зображених на малюнку, 14 лап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Серед тварин, що зображені на малюнку, є тварини, які люблять молоко</a:t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4495800"/>
            <a:ext cx="21621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56075"/>
            <a:ext cx="1266825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95600" y="4648200"/>
            <a:ext cx="17335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5400" y="4343400"/>
            <a:ext cx="16478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81200" y="228600"/>
            <a:ext cx="133508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80150" y="304800"/>
            <a:ext cx="1085850" cy="111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ихідна">
  <a:themeElements>
    <a:clrScheme name="Сині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2017-01-10T19:44:53Z</dcterms:created>
  <dc:creator>Oksana Pasichnyk</dc:creator>
</cp:coreProperties>
</file>