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8"/>
  </p:notesMasterIdLst>
  <p:sldIdLst>
    <p:sldId id="256" r:id="rId2"/>
    <p:sldId id="259" r:id="rId3"/>
    <p:sldId id="262" r:id="rId4"/>
    <p:sldId id="299" r:id="rId5"/>
    <p:sldId id="298" r:id="rId6"/>
    <p:sldId id="300" r:id="rId7"/>
    <p:sldId id="367" r:id="rId8"/>
    <p:sldId id="354" r:id="rId9"/>
    <p:sldId id="301" r:id="rId10"/>
    <p:sldId id="368" r:id="rId11"/>
    <p:sldId id="369" r:id="rId12"/>
    <p:sldId id="370" r:id="rId13"/>
    <p:sldId id="371" r:id="rId14"/>
    <p:sldId id="372" r:id="rId15"/>
    <p:sldId id="373" r:id="rId16"/>
    <p:sldId id="374" r:id="rId17"/>
    <p:sldId id="375" r:id="rId18"/>
    <p:sldId id="376" r:id="rId19"/>
    <p:sldId id="377" r:id="rId20"/>
    <p:sldId id="378" r:id="rId21"/>
    <p:sldId id="273" r:id="rId22"/>
    <p:sldId id="366" r:id="rId23"/>
    <p:sldId id="275" r:id="rId24"/>
    <p:sldId id="272" r:id="rId25"/>
    <p:sldId id="274" r:id="rId26"/>
    <p:sldId id="276" r:id="rId27"/>
    <p:sldId id="277" r:id="rId28"/>
    <p:sldId id="278" r:id="rId29"/>
    <p:sldId id="334" r:id="rId30"/>
    <p:sldId id="335" r:id="rId31"/>
    <p:sldId id="336" r:id="rId32"/>
    <p:sldId id="279" r:id="rId33"/>
    <p:sldId id="337" r:id="rId34"/>
    <p:sldId id="280" r:id="rId35"/>
    <p:sldId id="281" r:id="rId36"/>
    <p:sldId id="338" r:id="rId37"/>
    <p:sldId id="339" r:id="rId38"/>
    <p:sldId id="282" r:id="rId39"/>
    <p:sldId id="284" r:id="rId40"/>
    <p:sldId id="340" r:id="rId41"/>
    <p:sldId id="341" r:id="rId42"/>
    <p:sldId id="342" r:id="rId43"/>
    <p:sldId id="343" r:id="rId44"/>
    <p:sldId id="344" r:id="rId45"/>
    <p:sldId id="345" r:id="rId46"/>
    <p:sldId id="283" r:id="rId47"/>
    <p:sldId id="346" r:id="rId48"/>
    <p:sldId id="347" r:id="rId49"/>
    <p:sldId id="348" r:id="rId50"/>
    <p:sldId id="349" r:id="rId51"/>
    <p:sldId id="350" r:id="rId52"/>
    <p:sldId id="351" r:id="rId53"/>
    <p:sldId id="352" r:id="rId54"/>
    <p:sldId id="353" r:id="rId55"/>
    <p:sldId id="286" r:id="rId56"/>
    <p:sldId id="308" r:id="rId57"/>
    <p:sldId id="310" r:id="rId58"/>
    <p:sldId id="313" r:id="rId59"/>
    <p:sldId id="315" r:id="rId60"/>
    <p:sldId id="317" r:id="rId61"/>
    <p:sldId id="318" r:id="rId62"/>
    <p:sldId id="320" r:id="rId63"/>
    <p:sldId id="322" r:id="rId64"/>
    <p:sldId id="287" r:id="rId65"/>
    <p:sldId id="288" r:id="rId66"/>
    <p:sldId id="28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915CE518-B1D0-42B8-A0BA-B6017EB26C49}">
          <p14:sldIdLst>
            <p14:sldId id="256"/>
            <p14:sldId id="259"/>
            <p14:sldId id="262"/>
            <p14:sldId id="299"/>
            <p14:sldId id="298"/>
            <p14:sldId id="300"/>
            <p14:sldId id="367"/>
            <p14:sldId id="354"/>
            <p14:sldId id="301"/>
            <p14:sldId id="368"/>
            <p14:sldId id="369"/>
            <p14:sldId id="370"/>
            <p14:sldId id="371"/>
            <p14:sldId id="372"/>
            <p14:sldId id="373"/>
            <p14:sldId id="374"/>
            <p14:sldId id="375"/>
            <p14:sldId id="376"/>
            <p14:sldId id="377"/>
            <p14:sldId id="378"/>
            <p14:sldId id="273"/>
            <p14:sldId id="366"/>
            <p14:sldId id="275"/>
            <p14:sldId id="272"/>
            <p14:sldId id="274"/>
            <p14:sldId id="276"/>
            <p14:sldId id="277"/>
            <p14:sldId id="278"/>
            <p14:sldId id="334"/>
            <p14:sldId id="335"/>
            <p14:sldId id="336"/>
            <p14:sldId id="279"/>
            <p14:sldId id="337"/>
            <p14:sldId id="280"/>
            <p14:sldId id="281"/>
            <p14:sldId id="338"/>
            <p14:sldId id="339"/>
            <p14:sldId id="282"/>
            <p14:sldId id="284"/>
            <p14:sldId id="340"/>
            <p14:sldId id="341"/>
            <p14:sldId id="342"/>
            <p14:sldId id="343"/>
            <p14:sldId id="344"/>
            <p14:sldId id="345"/>
            <p14:sldId id="283"/>
            <p14:sldId id="346"/>
            <p14:sldId id="347"/>
            <p14:sldId id="348"/>
            <p14:sldId id="349"/>
            <p14:sldId id="350"/>
            <p14:sldId id="351"/>
            <p14:sldId id="352"/>
            <p14:sldId id="353"/>
            <p14:sldId id="286"/>
            <p14:sldId id="308"/>
            <p14:sldId id="310"/>
            <p14:sldId id="313"/>
            <p14:sldId id="315"/>
            <p14:sldId id="317"/>
            <p14:sldId id="318"/>
            <p14:sldId id="320"/>
            <p14:sldId id="322"/>
            <p14:sldId id="287"/>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9" autoAdjust="0"/>
    <p:restoredTop sz="94660"/>
  </p:normalViewPr>
  <p:slideViewPr>
    <p:cSldViewPr snapToGrid="0">
      <p:cViewPr varScale="1">
        <p:scale>
          <a:sx n="64" d="100"/>
          <a:sy n="64" d="100"/>
        </p:scale>
        <p:origin x="3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F7256-2A3D-4DE2-BB10-83A90EDFD202}" type="datetimeFigureOut">
              <a:rPr lang="ru-RU" smtClean="0"/>
              <a:t>03.07.2019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0FB52-1DE0-4BD4-9A91-10C542A4A08E}" type="slidenum">
              <a:rPr lang="ru-RU" smtClean="0"/>
              <a:t>‹#›</a:t>
            </a:fld>
            <a:endParaRPr lang="ru-RU"/>
          </a:p>
        </p:txBody>
      </p:sp>
    </p:spTree>
    <p:extLst>
      <p:ext uri="{BB962C8B-B14F-4D97-AF65-F5344CB8AC3E}">
        <p14:creationId xmlns:p14="http://schemas.microsoft.com/office/powerpoint/2010/main" val="246950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C0C0FB52-1DE0-4BD4-9A91-10C542A4A08E}" type="slidenum">
              <a:rPr lang="ru-RU" smtClean="0"/>
              <a:t>9</a:t>
            </a:fld>
            <a:endParaRPr lang="ru-RU"/>
          </a:p>
        </p:txBody>
      </p:sp>
    </p:spTree>
    <p:extLst>
      <p:ext uri="{BB962C8B-B14F-4D97-AF65-F5344CB8AC3E}">
        <p14:creationId xmlns:p14="http://schemas.microsoft.com/office/powerpoint/2010/main" val="252262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3404EF-9B1B-4379-B9E8-F43E7DF7BCE9}" type="datetime1">
              <a:rPr lang="ru-RU" smtClean="0"/>
              <a:t>03.07.2019</a:t>
            </a:fld>
            <a:endParaRPr lang="ru-RU"/>
          </a:p>
        </p:txBody>
      </p:sp>
      <p:sp>
        <p:nvSpPr>
          <p:cNvPr id="5" name="Footer Placeholder 4"/>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12"/>
          </p:nvPr>
        </p:nvSpPr>
        <p:spPr/>
        <p:txBody>
          <a:bodyPr/>
          <a:lstStyle/>
          <a:p>
            <a:fld id="{740DE516-19BF-4F7C-A61E-3358DF77EC6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09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0AF11D-B6CE-4DCD-A7C8-8C9D50FA71E5}" type="datetime1">
              <a:rPr lang="ru-RU" smtClean="0"/>
              <a:t>03.07.2019</a:t>
            </a:fld>
            <a:endParaRPr lang="ru-RU"/>
          </a:p>
        </p:txBody>
      </p:sp>
      <p:sp>
        <p:nvSpPr>
          <p:cNvPr id="5" name="Footer Placeholder 4"/>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388977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317E53-7613-4C1C-BE97-C6DD06C5E206}" type="datetime1">
              <a:rPr lang="ru-RU" smtClean="0"/>
              <a:t>03.07.2019</a:t>
            </a:fld>
            <a:endParaRPr lang="ru-RU"/>
          </a:p>
        </p:txBody>
      </p:sp>
      <p:sp>
        <p:nvSpPr>
          <p:cNvPr id="5" name="Footer Placeholder 4"/>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34175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5A97CF-D9D2-49A3-8CE0-C23D9479781A}" type="datetime1">
              <a:rPr lang="ru-RU" smtClean="0"/>
              <a:t>03.07.2019</a:t>
            </a:fld>
            <a:endParaRPr lang="ru-RU"/>
          </a:p>
        </p:txBody>
      </p:sp>
      <p:sp>
        <p:nvSpPr>
          <p:cNvPr id="5" name="Footer Placeholder 4"/>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199757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CED163-A143-482D-A1B5-8917C478EF63}" type="datetime1">
              <a:rPr lang="ru-RU" smtClean="0"/>
              <a:t>03.07.2019</a:t>
            </a:fld>
            <a:endParaRPr lang="ru-RU"/>
          </a:p>
        </p:txBody>
      </p:sp>
      <p:sp>
        <p:nvSpPr>
          <p:cNvPr id="5" name="Footer Placeholder 4"/>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12"/>
          </p:nvPr>
        </p:nvSpPr>
        <p:spPr/>
        <p:txBody>
          <a:bodyPr/>
          <a:lstStyle/>
          <a:p>
            <a:fld id="{740DE516-19BF-4F7C-A61E-3358DF77EC6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4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8461AD-D7D8-4B0B-B2BA-D911EE70950D}" type="datetime1">
              <a:rPr lang="ru-RU" smtClean="0"/>
              <a:t>03.07.2019</a:t>
            </a:fld>
            <a:endParaRPr lang="ru-RU"/>
          </a:p>
        </p:txBody>
      </p:sp>
      <p:sp>
        <p:nvSpPr>
          <p:cNvPr id="6" name="Footer Placeholder 5"/>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7" name="Slide Number Placeholder 6"/>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248802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EF6FB7-1DD8-4E7B-89E6-55E43DC67BBE}" type="datetime1">
              <a:rPr lang="ru-RU" smtClean="0"/>
              <a:t>03.07.2019</a:t>
            </a:fld>
            <a:endParaRPr lang="ru-RU"/>
          </a:p>
        </p:txBody>
      </p:sp>
      <p:sp>
        <p:nvSpPr>
          <p:cNvPr id="8" name="Footer Placeholder 7"/>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9" name="Slide Number Placeholder 8"/>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425840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4920E4D-D724-43A3-B64B-86FC391A1F83}" type="datetime1">
              <a:rPr lang="ru-RU" smtClean="0"/>
              <a:t>03.07.2019</a:t>
            </a:fld>
            <a:endParaRPr lang="ru-RU"/>
          </a:p>
        </p:txBody>
      </p:sp>
      <p:sp>
        <p:nvSpPr>
          <p:cNvPr id="4" name="Footer Placeholder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5" name="Slide Number Placeholder 4"/>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12997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F6EDBB-01AF-4FD5-BF16-2A174835147E}" type="datetime1">
              <a:rPr lang="ru-RU" smtClean="0"/>
              <a:t>03.07.2019</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9" name="Slide Number Placeholder 8"/>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12485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FEF8F7-FC84-4BE7-9440-4370F8002E42}" type="datetime1">
              <a:rPr lang="ru-RU" smtClean="0"/>
              <a:t>03.07.2019</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0DE516-19BF-4F7C-A61E-3358DF77EC6C}" type="slidenum">
              <a:rPr lang="ru-RU" smtClean="0"/>
              <a:t>‹#›</a:t>
            </a:fld>
            <a:endParaRPr lang="ru-RU"/>
          </a:p>
        </p:txBody>
      </p:sp>
    </p:spTree>
    <p:extLst>
      <p:ext uri="{BB962C8B-B14F-4D97-AF65-F5344CB8AC3E}">
        <p14:creationId xmlns:p14="http://schemas.microsoft.com/office/powerpoint/2010/main" val="38428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85BB5C-7BB9-4AEB-BFA1-07CBD8DF5C8A}" type="datetime1">
              <a:rPr lang="ru-RU" smtClean="0"/>
              <a:t>03.07.2019</a:t>
            </a:fld>
            <a:endParaRPr lang="ru-RU"/>
          </a:p>
        </p:txBody>
      </p:sp>
      <p:sp>
        <p:nvSpPr>
          <p:cNvPr id="6" name="Footer Placeholder 5"/>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7" name="Slide Number Placeholder 6"/>
          <p:cNvSpPr>
            <a:spLocks noGrp="1"/>
          </p:cNvSpPr>
          <p:nvPr>
            <p:ph type="sldNum" sz="quarter" idx="12"/>
          </p:nvPr>
        </p:nvSpPr>
        <p:spPr/>
        <p:txBody>
          <a:bodyPr/>
          <a:lstStyle/>
          <a:p>
            <a:fld id="{740DE516-19BF-4F7C-A61E-3358DF77EC6C}" type="slidenum">
              <a:rPr lang="ru-RU" smtClean="0"/>
              <a:t>‹#›</a:t>
            </a:fld>
            <a:endParaRPr lang="ru-RU"/>
          </a:p>
        </p:txBody>
      </p:sp>
    </p:spTree>
    <p:extLst>
      <p:ext uri="{BB962C8B-B14F-4D97-AF65-F5344CB8AC3E}">
        <p14:creationId xmlns:p14="http://schemas.microsoft.com/office/powerpoint/2010/main" val="341098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AC6EE6-0A6B-40BC-BBA5-B819E93674FB}" type="datetime1">
              <a:rPr lang="ru-RU" smtClean="0"/>
              <a:t>03.07.2019</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0DE516-19BF-4F7C-A61E-3358DF77EC6C}"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060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gif"/><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f.ua/"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dirty="0" err="1" smtClean="0">
                <a:solidFill>
                  <a:schemeClr val="accent1">
                    <a:lumMod val="50000"/>
                  </a:schemeClr>
                </a:solidFill>
                <a:effectLst>
                  <a:outerShdw blurRad="38100" dist="38100" dir="2700000" algn="tl">
                    <a:srgbClr val="000000">
                      <a:alpha val="43137"/>
                    </a:srgbClr>
                  </a:outerShdw>
                </a:effectLst>
              </a:rPr>
              <a:t>Реалізація</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освітньої</a:t>
            </a:r>
            <a:r>
              <a:rPr lang="ru-RU" sz="6000" b="1" dirty="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реформи</a:t>
            </a:r>
            <a:r>
              <a:rPr lang="ru-RU" sz="6000" b="1" dirty="0">
                <a:solidFill>
                  <a:schemeClr val="accent1">
                    <a:lumMod val="50000"/>
                  </a:schemeClr>
                </a:solidFill>
                <a:effectLst>
                  <a:outerShdw blurRad="38100" dist="38100" dir="2700000" algn="tl">
                    <a:srgbClr val="000000">
                      <a:alpha val="43137"/>
                    </a:srgbClr>
                  </a:outerShdw>
                </a:effectLst>
              </a:rPr>
              <a:t> у школах з </a:t>
            </a:r>
            <a:r>
              <a:rPr lang="ru-RU" sz="6000" b="1" dirty="0" err="1" smtClean="0">
                <a:solidFill>
                  <a:schemeClr val="accent1">
                    <a:lumMod val="50000"/>
                  </a:schemeClr>
                </a:solidFill>
                <a:effectLst>
                  <a:outerShdw blurRad="38100" dist="38100" dir="2700000" algn="tl">
                    <a:srgbClr val="000000">
                      <a:alpha val="43137"/>
                    </a:srgbClr>
                  </a:outerShdw>
                </a:effectLst>
              </a:rPr>
              <a:t>угорською</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мовою</a:t>
            </a:r>
            <a:r>
              <a:rPr lang="ru-RU" sz="6000" b="1" dirty="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викладання</a:t>
            </a:r>
            <a:r>
              <a:rPr lang="ru-RU" sz="6000" b="1" dirty="0">
                <a:solidFill>
                  <a:schemeClr val="accent1">
                    <a:lumMod val="50000"/>
                  </a:schemeClr>
                </a:solidFill>
                <a:effectLst>
                  <a:outerShdw blurRad="38100" dist="38100" dir="2700000" algn="tl">
                    <a:srgbClr val="000000">
                      <a:alpha val="43137"/>
                    </a:srgbClr>
                  </a:outerShdw>
                </a:effectLst>
              </a:rPr>
              <a:t> в </a:t>
            </a:r>
            <a:r>
              <a:rPr lang="ru-RU" sz="6000" b="1" dirty="0" err="1" smtClean="0">
                <a:solidFill>
                  <a:schemeClr val="accent1">
                    <a:lumMod val="50000"/>
                  </a:schemeClr>
                </a:solidFill>
                <a:effectLst>
                  <a:outerShdw blurRad="38100" dist="38100" dir="2700000" algn="tl">
                    <a:srgbClr val="000000">
                      <a:alpha val="43137"/>
                    </a:srgbClr>
                  </a:outerShdw>
                </a:effectLst>
              </a:rPr>
              <a:t>Закарпатській</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smtClean="0">
                <a:solidFill>
                  <a:schemeClr val="accent1">
                    <a:lumMod val="50000"/>
                  </a:schemeClr>
                </a:solidFill>
                <a:effectLst>
                  <a:outerShdw blurRad="38100" dist="38100" dir="2700000" algn="tl">
                    <a:srgbClr val="000000">
                      <a:alpha val="43137"/>
                    </a:srgbClr>
                  </a:outerShdw>
                </a:effectLst>
              </a:rPr>
              <a:t>області</a:t>
            </a:r>
            <a:endParaRPr lang="ru-RU" sz="6000" b="1"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uk-UA" b="1" dirty="0" smtClean="0">
                <a:solidFill>
                  <a:schemeClr val="tx1"/>
                </a:solidFill>
              </a:rPr>
              <a:t>Круглий стіл, </a:t>
            </a:r>
          </a:p>
          <a:p>
            <a:r>
              <a:rPr lang="uk-UA" b="1" dirty="0">
                <a:solidFill>
                  <a:schemeClr val="tx1"/>
                </a:solidFill>
              </a:rPr>
              <a:t>1</a:t>
            </a:r>
            <a:r>
              <a:rPr lang="uk-UA" b="1" dirty="0" smtClean="0">
                <a:solidFill>
                  <a:schemeClr val="tx1"/>
                </a:solidFill>
              </a:rPr>
              <a:t> липня 2019 р., м. Ужгород</a:t>
            </a:r>
            <a:endParaRPr lang="ru-RU" b="1" dirty="0">
              <a:solidFill>
                <a:schemeClr val="tx1"/>
              </a:solidFill>
            </a:endParaRPr>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dirty="0" err="1" smtClean="0"/>
              <a:t>КРУГЛий</a:t>
            </a:r>
            <a:r>
              <a:rPr lang="ru-RU" b="1" dirty="0" smtClean="0"/>
              <a:t> СТІЛ «</a:t>
            </a:r>
            <a:r>
              <a:rPr lang="ru-RU" b="1" dirty="0" err="1" smtClean="0"/>
              <a:t>Реалізація</a:t>
            </a:r>
            <a:r>
              <a:rPr lang="ru-RU" b="1" dirty="0" smtClean="0"/>
              <a:t> </a:t>
            </a:r>
            <a:r>
              <a:rPr lang="ru-RU" b="1" dirty="0" err="1" smtClean="0"/>
              <a:t>освітньої</a:t>
            </a:r>
            <a:r>
              <a:rPr lang="ru-RU" b="1" dirty="0" smtClean="0"/>
              <a:t> </a:t>
            </a:r>
            <a:r>
              <a:rPr lang="ru-RU" b="1" dirty="0" err="1" smtClean="0"/>
              <a:t>реформи</a:t>
            </a:r>
            <a:r>
              <a:rPr lang="ru-RU" b="1" dirty="0" smtClean="0"/>
              <a:t> у школах з </a:t>
            </a:r>
            <a:r>
              <a:rPr lang="ru-RU" b="1" dirty="0" err="1" smtClean="0"/>
              <a:t>угорською</a:t>
            </a:r>
            <a:r>
              <a:rPr lang="ru-RU" b="1" dirty="0" smtClean="0"/>
              <a:t> </a:t>
            </a:r>
            <a:r>
              <a:rPr lang="ru-RU" b="1" dirty="0" err="1" smtClean="0"/>
              <a:t>мовою</a:t>
            </a:r>
            <a:r>
              <a:rPr lang="ru-RU" b="1" dirty="0" smtClean="0"/>
              <a:t> </a:t>
            </a:r>
            <a:r>
              <a:rPr lang="ru-RU" b="1" dirty="0" err="1" smtClean="0"/>
              <a:t>викладання</a:t>
            </a:r>
            <a:r>
              <a:rPr lang="ru-RU" b="1" dirty="0" smtClean="0"/>
              <a:t> в </a:t>
            </a:r>
            <a:r>
              <a:rPr lang="ru-RU" b="1" dirty="0" err="1" smtClean="0"/>
              <a:t>Закарпатській</a:t>
            </a:r>
            <a:r>
              <a:rPr lang="ru-RU" b="1" dirty="0" smtClean="0"/>
              <a:t>  </a:t>
            </a:r>
            <a:r>
              <a:rPr lang="ru-RU" b="1" dirty="0" err="1" smtClean="0"/>
              <a:t>області</a:t>
            </a:r>
            <a:r>
              <a:rPr lang="ru-RU" b="1" dirty="0" smtClean="0"/>
              <a:t>» 1 </a:t>
            </a:r>
            <a:r>
              <a:rPr lang="ru-RU" b="1" dirty="0" err="1" smtClean="0"/>
              <a:t>липня</a:t>
            </a:r>
            <a:r>
              <a:rPr lang="ru-RU" b="1" dirty="0" smtClean="0"/>
              <a:t> 2019 р., м. Ужгород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547" y="5729128"/>
            <a:ext cx="7532542" cy="594915"/>
          </a:xfrm>
          <a:prstGeom prst="rect">
            <a:avLst/>
          </a:prstGeom>
        </p:spPr>
      </p:pic>
    </p:spTree>
    <p:extLst>
      <p:ext uri="{BB962C8B-B14F-4D97-AF65-F5344CB8AC3E}">
        <p14:creationId xmlns:p14="http://schemas.microsoft.com/office/powerpoint/2010/main" val="274514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29050"/>
            <a:ext cx="10515600" cy="1409500"/>
          </a:xfrm>
        </p:spPr>
        <p:txBody>
          <a:bodyPr>
            <a:normAutofit fontScale="90000"/>
          </a:bodyPr>
          <a:lstStyle/>
          <a:p>
            <a:pPr algn="ctr"/>
            <a:r>
              <a:rPr lang="uk-UA" sz="3600" b="1" dirty="0" smtClean="0">
                <a:solidFill>
                  <a:srgbClr val="0070C0"/>
                </a:solidFill>
              </a:rPr>
              <a:t>«На освітніх перехрестях: діалог із національними меншинами у Чернівецькій та Закарпатській областях»</a:t>
            </a:r>
            <a:r>
              <a:rPr lang="en-US" sz="3600" b="1" dirty="0" smtClean="0">
                <a:solidFill>
                  <a:srgbClr val="0070C0"/>
                </a:solidFill>
              </a:rPr>
              <a:t/>
            </a:r>
            <a:br>
              <a:rPr lang="en-US" sz="3600" b="1" dirty="0" smtClean="0">
                <a:solidFill>
                  <a:srgbClr val="0070C0"/>
                </a:solidFill>
              </a:rPr>
            </a:br>
            <a:r>
              <a:rPr lang="en-US" sz="3600" b="1" dirty="0">
                <a:solidFill>
                  <a:srgbClr val="0070C0"/>
                </a:solidFill>
              </a:rPr>
              <a:t/>
            </a:r>
            <a:br>
              <a:rPr lang="en-US" sz="3600" b="1" dirty="0">
                <a:solidFill>
                  <a:srgbClr val="0070C0"/>
                </a:solidFill>
              </a:rPr>
            </a:br>
            <a:r>
              <a:rPr lang="uk-UA" sz="2400" b="1" dirty="0" err="1" smtClean="0">
                <a:solidFill>
                  <a:schemeClr val="tx2"/>
                </a:solidFill>
              </a:rPr>
              <a:t>Медіааналіз</a:t>
            </a:r>
            <a:r>
              <a:rPr lang="uk-UA" sz="2400" b="1" dirty="0" smtClean="0">
                <a:solidFill>
                  <a:schemeClr val="tx2"/>
                </a:solidFill>
              </a:rPr>
              <a:t> по Закарпатській області </a:t>
            </a:r>
            <a:endParaRPr lang="uk-UA" sz="2400" b="1" dirty="0">
              <a:solidFill>
                <a:schemeClr val="tx2"/>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6251" y="1165191"/>
            <a:ext cx="878635" cy="672878"/>
          </a:xfrm>
        </p:spPr>
      </p:pic>
      <p:sp>
        <p:nvSpPr>
          <p:cNvPr id="3" name="Прямоугольник 2"/>
          <p:cNvSpPr/>
          <p:nvPr/>
        </p:nvSpPr>
        <p:spPr>
          <a:xfrm>
            <a:off x="8370278" y="5659077"/>
            <a:ext cx="2866290" cy="208478"/>
          </a:xfrm>
          <a:prstGeom prst="rect">
            <a:avLst/>
          </a:prstGeom>
        </p:spPr>
        <p:txBody>
          <a:bodyPr wrap="square">
            <a:spAutoFit/>
          </a:bodyPr>
          <a:lstStyle/>
          <a:p>
            <a:pPr algn="r"/>
            <a:r>
              <a:rPr lang="ru-RU" dirty="0" smtClean="0"/>
              <a:t>Автор: Руслан ФАТУЛА</a:t>
            </a:r>
            <a:endParaRPr lang="ru-RU" dirty="0"/>
          </a:p>
        </p:txBody>
      </p:sp>
    </p:spTree>
    <p:extLst>
      <p:ext uri="{BB962C8B-B14F-4D97-AF65-F5344CB8AC3E}">
        <p14:creationId xmlns:p14="http://schemas.microsoft.com/office/powerpoint/2010/main" val="7431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1" y="2977662"/>
            <a:ext cx="10758854" cy="3270738"/>
          </a:xfrm>
        </p:spPr>
        <p:txBody>
          <a:bodyPr>
            <a:normAutofit fontScale="90000"/>
          </a:bodyPr>
          <a:lstStyle/>
          <a:p>
            <a:pPr algn="ctr">
              <a:lnSpc>
                <a:spcPct val="150000"/>
              </a:lnSpc>
            </a:pPr>
            <a:r>
              <a:rPr lang="uk-UA" sz="3600" b="1" dirty="0" smtClean="0">
                <a:solidFill>
                  <a:srgbClr val="0070C0"/>
                </a:solidFill>
              </a:rPr>
              <a:t>Було опрацьовано сотні публікацій у більше 20 україномовних і </a:t>
            </a:r>
            <a:r>
              <a:rPr lang="uk-UA" sz="3600" b="1" dirty="0" err="1" smtClean="0">
                <a:solidFill>
                  <a:srgbClr val="0070C0"/>
                </a:solidFill>
              </a:rPr>
              <a:t>угорськомовних</a:t>
            </a:r>
            <a:r>
              <a:rPr lang="uk-UA" sz="3600" b="1" dirty="0" smtClean="0">
                <a:solidFill>
                  <a:srgbClr val="0070C0"/>
                </a:solidFill>
              </a:rPr>
              <a:t> газетах та інтернет-виданнях, а також десятки груп та сторінок у соціальній мережі </a:t>
            </a:r>
            <a:r>
              <a:rPr lang="uk-UA" sz="3600" b="1" dirty="0" err="1" smtClean="0">
                <a:solidFill>
                  <a:srgbClr val="0070C0"/>
                </a:solidFill>
              </a:rPr>
              <a:t>Facebook</a:t>
            </a:r>
            <a:r>
              <a:rPr lang="uk-UA" sz="3600" b="1" dirty="0" smtClean="0">
                <a:solidFill>
                  <a:srgbClr val="0070C0"/>
                </a:solidFill>
              </a:rPr>
              <a:t> </a:t>
            </a:r>
            <a:r>
              <a:rPr lang="ru-RU" sz="3600" b="1" dirty="0" smtClean="0">
                <a:solidFill>
                  <a:srgbClr val="0070C0"/>
                </a:solidFill>
              </a:rPr>
              <a:t/>
            </a:r>
            <a:br>
              <a:rPr lang="ru-RU" sz="3600" b="1" dirty="0" smtClean="0">
                <a:solidFill>
                  <a:srgbClr val="0070C0"/>
                </a:solidFill>
              </a:rPr>
            </a:br>
            <a:r>
              <a:rPr lang="ru-RU" sz="3600" b="1" dirty="0">
                <a:solidFill>
                  <a:srgbClr val="0070C0"/>
                </a:solidFill>
              </a:rPr>
              <a:t/>
            </a:r>
            <a:br>
              <a:rPr lang="ru-RU" sz="3600" b="1" dirty="0">
                <a:solidFill>
                  <a:srgbClr val="0070C0"/>
                </a:solidFill>
              </a:rPr>
            </a:br>
            <a:r>
              <a:rPr lang="uk-UA" sz="3100" b="1" dirty="0" smtClean="0"/>
              <a:t>Ось деякі із аналізованих видань:</a:t>
            </a:r>
            <a:endParaRPr lang="uk-UA" sz="31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91" y="222734"/>
            <a:ext cx="2614247" cy="265781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932" y="340342"/>
            <a:ext cx="3393193" cy="24431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4319" y="375138"/>
            <a:ext cx="2473570" cy="2473570"/>
          </a:xfrm>
          <a:prstGeom prst="rect">
            <a:avLst/>
          </a:prstGeom>
        </p:spPr>
      </p:pic>
    </p:spTree>
    <p:extLst>
      <p:ext uri="{BB962C8B-B14F-4D97-AF65-F5344CB8AC3E}">
        <p14:creationId xmlns:p14="http://schemas.microsoft.com/office/powerpoint/2010/main" val="269047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1010393"/>
          </a:xfrm>
        </p:spPr>
        <p:txBody>
          <a:bodyPr>
            <a:normAutofit/>
          </a:bodyPr>
          <a:lstStyle/>
          <a:p>
            <a:pPr algn="ctr"/>
            <a:r>
              <a:rPr lang="uk-UA" sz="3200" b="1" dirty="0" smtClean="0">
                <a:solidFill>
                  <a:srgbClr val="0070C0"/>
                </a:solidFill>
              </a:rPr>
              <a:t>Закарпатські газети</a:t>
            </a:r>
            <a:endParaRPr lang="uk-UA" sz="3200" b="1" dirty="0">
              <a:solidFill>
                <a:srgbClr val="0070C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11" y="1730480"/>
            <a:ext cx="4044767" cy="113490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455" y="3256519"/>
            <a:ext cx="3883524" cy="116185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79" y="3502411"/>
            <a:ext cx="2505807" cy="249327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839" y="3122009"/>
            <a:ext cx="4394690" cy="129636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1376" y="1400356"/>
            <a:ext cx="3609871" cy="1634905"/>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2986" y="4749050"/>
            <a:ext cx="4730469" cy="1575247"/>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574" y="4851480"/>
            <a:ext cx="4237286" cy="1186440"/>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9845" y="1730480"/>
            <a:ext cx="3054822" cy="1050971"/>
          </a:xfrm>
          <a:prstGeom prst="rect">
            <a:avLst/>
          </a:prstGeom>
        </p:spPr>
      </p:pic>
    </p:spTree>
    <p:extLst>
      <p:ext uri="{BB962C8B-B14F-4D97-AF65-F5344CB8AC3E}">
        <p14:creationId xmlns:p14="http://schemas.microsoft.com/office/powerpoint/2010/main" val="268905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239740"/>
          </a:xfrm>
        </p:spPr>
        <p:txBody>
          <a:bodyPr>
            <a:normAutofit/>
          </a:bodyPr>
          <a:lstStyle/>
          <a:p>
            <a:pPr algn="ctr"/>
            <a:r>
              <a:rPr lang="uk-UA" sz="3200" b="1" dirty="0" smtClean="0">
                <a:solidFill>
                  <a:srgbClr val="0070C0"/>
                </a:solidFill>
              </a:rPr>
              <a:t>Закарпатські інтернет-видання</a:t>
            </a:r>
            <a:endParaRPr lang="uk-UA" sz="3200" b="1" dirty="0">
              <a:solidFill>
                <a:srgbClr val="0070C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53" y="2022264"/>
            <a:ext cx="4094285" cy="54337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00" y="4832398"/>
            <a:ext cx="3642932" cy="124158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577" y="1829059"/>
            <a:ext cx="2768071" cy="94114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1745" y="3451627"/>
            <a:ext cx="3478091" cy="796509"/>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860" y="1773770"/>
            <a:ext cx="3542874" cy="996433"/>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1763" y="4903440"/>
            <a:ext cx="3254791" cy="1139177"/>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1685" y="5170085"/>
            <a:ext cx="4239263" cy="660797"/>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0080" y="3392574"/>
            <a:ext cx="3464519" cy="816673"/>
          </a:xfrm>
          <a:prstGeom prst="rect">
            <a:avLst/>
          </a:prstGeom>
        </p:spPr>
      </p:pic>
      <p:pic>
        <p:nvPicPr>
          <p:cNvPr id="11" name="Рисунок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449" y="3459495"/>
            <a:ext cx="3703485" cy="682830"/>
          </a:xfrm>
          <a:prstGeom prst="rect">
            <a:avLst/>
          </a:prstGeom>
        </p:spPr>
      </p:pic>
    </p:spTree>
    <p:extLst>
      <p:ext uri="{BB962C8B-B14F-4D97-AF65-F5344CB8AC3E}">
        <p14:creationId xmlns:p14="http://schemas.microsoft.com/office/powerpoint/2010/main" val="188795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50505" y="242596"/>
            <a:ext cx="11383347" cy="634482"/>
          </a:xfrm>
        </p:spPr>
        <p:txBody>
          <a:bodyPr>
            <a:normAutofit/>
          </a:bodyPr>
          <a:lstStyle/>
          <a:p>
            <a:pPr algn="ctr"/>
            <a:r>
              <a:rPr lang="uk-UA" sz="3200" b="1" dirty="0" smtClean="0">
                <a:solidFill>
                  <a:srgbClr val="0070C0"/>
                </a:solidFill>
              </a:rPr>
              <a:t>Список </a:t>
            </a:r>
            <a:r>
              <a:rPr lang="uk-UA" sz="3200" b="1" dirty="0" err="1" smtClean="0">
                <a:solidFill>
                  <a:srgbClr val="0070C0"/>
                </a:solidFill>
              </a:rPr>
              <a:t>івентів</a:t>
            </a:r>
            <a:endParaRPr lang="uk-UA" sz="3200" b="1" dirty="0">
              <a:solidFill>
                <a:srgbClr val="0070C0"/>
              </a:solidFill>
            </a:endParaRPr>
          </a:p>
        </p:txBody>
      </p:sp>
      <p:sp>
        <p:nvSpPr>
          <p:cNvPr id="4" name="Объект 3"/>
          <p:cNvSpPr>
            <a:spLocks noGrp="1"/>
          </p:cNvSpPr>
          <p:nvPr>
            <p:ph idx="1"/>
          </p:nvPr>
        </p:nvSpPr>
        <p:spPr>
          <a:xfrm>
            <a:off x="485193" y="793102"/>
            <a:ext cx="11448659" cy="5747657"/>
          </a:xfrm>
        </p:spPr>
        <p:txBody>
          <a:bodyPr>
            <a:noAutofit/>
          </a:bodyPr>
          <a:lstStyle/>
          <a:p>
            <a:pPr>
              <a:spcBef>
                <a:spcPts val="1200"/>
              </a:spcBef>
            </a:pPr>
            <a:r>
              <a:rPr lang="uk-UA" sz="1500" b="1" dirty="0" smtClean="0"/>
              <a:t>05.09.2017</a:t>
            </a:r>
            <a:r>
              <a:rPr lang="uk-UA" sz="1500" dirty="0" smtClean="0"/>
              <a:t> </a:t>
            </a:r>
            <a:r>
              <a:rPr lang="uk-UA" sz="1500" dirty="0"/>
              <a:t>– Верховна Рада ухвалила Закон «Про освіту» </a:t>
            </a:r>
            <a:endParaRPr lang="uk-UA" sz="1500" dirty="0" smtClean="0"/>
          </a:p>
          <a:p>
            <a:pPr>
              <a:spcBef>
                <a:spcPts val="1200"/>
              </a:spcBef>
            </a:pPr>
            <a:r>
              <a:rPr lang="uk-UA" sz="1500" b="1" dirty="0" smtClean="0"/>
              <a:t>21.09.2017</a:t>
            </a:r>
            <a:r>
              <a:rPr lang="uk-UA" sz="1500" dirty="0" smtClean="0"/>
              <a:t> </a:t>
            </a:r>
            <a:r>
              <a:rPr lang="uk-UA" sz="1500" dirty="0"/>
              <a:t>– Закарпатська облрада звернулися до Президента з проханням накласти вето на новий закон «Про освіту».</a:t>
            </a:r>
          </a:p>
          <a:p>
            <a:pPr>
              <a:spcBef>
                <a:spcPts val="1200"/>
              </a:spcBef>
            </a:pPr>
            <a:r>
              <a:rPr lang="uk-UA" sz="1500" b="1" dirty="0" smtClean="0"/>
              <a:t>25.09.2017</a:t>
            </a:r>
            <a:r>
              <a:rPr lang="uk-UA" sz="1500" dirty="0" smtClean="0"/>
              <a:t> </a:t>
            </a:r>
            <a:r>
              <a:rPr lang="uk-UA" sz="1500" dirty="0"/>
              <a:t>– Президент України підписав Закон «Про освіту».</a:t>
            </a:r>
          </a:p>
          <a:p>
            <a:pPr>
              <a:spcBef>
                <a:spcPts val="1200"/>
              </a:spcBef>
            </a:pPr>
            <a:r>
              <a:rPr lang="uk-UA" sz="1500" b="1" dirty="0" smtClean="0"/>
              <a:t>09.10.2017</a:t>
            </a:r>
            <a:r>
              <a:rPr lang="uk-UA" sz="1500" dirty="0" smtClean="0"/>
              <a:t> </a:t>
            </a:r>
            <a:r>
              <a:rPr lang="uk-UA" sz="1500" dirty="0"/>
              <a:t>– Міністр закордонних справ і зовнішньої торгівлі Угорщини Петер </a:t>
            </a:r>
            <a:r>
              <a:rPr lang="uk-UA" sz="1500" dirty="0" err="1"/>
              <a:t>Сіярто</a:t>
            </a:r>
            <a:r>
              <a:rPr lang="uk-UA" sz="1500" dirty="0"/>
              <a:t> відвідав Ужгород.</a:t>
            </a:r>
          </a:p>
          <a:p>
            <a:pPr>
              <a:spcBef>
                <a:spcPts val="1200"/>
              </a:spcBef>
            </a:pPr>
            <a:r>
              <a:rPr lang="uk-UA" sz="1500" b="1" dirty="0" smtClean="0"/>
              <a:t>21.11.2017</a:t>
            </a:r>
            <a:r>
              <a:rPr lang="uk-UA" sz="1500" dirty="0" smtClean="0"/>
              <a:t> </a:t>
            </a:r>
            <a:r>
              <a:rPr lang="uk-UA" sz="1500" dirty="0"/>
              <a:t>– На Закарпаття з робочим візитом навідалася міністр освіти та науки України Лілія Гриневич.</a:t>
            </a:r>
          </a:p>
          <a:p>
            <a:pPr>
              <a:spcBef>
                <a:spcPts val="1200"/>
              </a:spcBef>
            </a:pPr>
            <a:r>
              <a:rPr lang="uk-UA" sz="1500" b="1" dirty="0" smtClean="0"/>
              <a:t>01.12.2017</a:t>
            </a:r>
            <a:r>
              <a:rPr lang="uk-UA" sz="1500" dirty="0" smtClean="0"/>
              <a:t> </a:t>
            </a:r>
            <a:r>
              <a:rPr lang="uk-UA" sz="1500" dirty="0"/>
              <a:t>– На Закарпаття з робочим візитом приїхав міністр закордонних справ України Павло </a:t>
            </a:r>
            <a:r>
              <a:rPr lang="uk-UA" sz="1500" dirty="0" err="1" smtClean="0"/>
              <a:t>Клімкін</a:t>
            </a:r>
            <a:endParaRPr lang="uk-UA" sz="1500" dirty="0"/>
          </a:p>
          <a:p>
            <a:pPr>
              <a:spcBef>
                <a:spcPts val="1200"/>
              </a:spcBef>
            </a:pPr>
            <a:r>
              <a:rPr lang="uk-UA" sz="1500" b="1" dirty="0" smtClean="0"/>
              <a:t>14.12.2017</a:t>
            </a:r>
            <a:r>
              <a:rPr lang="uk-UA" sz="1500" dirty="0" smtClean="0"/>
              <a:t> </a:t>
            </a:r>
            <a:r>
              <a:rPr lang="uk-UA" sz="1500" dirty="0"/>
              <a:t>– «Венеціанська комісія опублікувала рекомендації щодо Закону «Про освіту».</a:t>
            </a:r>
          </a:p>
          <a:p>
            <a:pPr>
              <a:spcBef>
                <a:spcPts val="1200"/>
              </a:spcBef>
            </a:pPr>
            <a:r>
              <a:rPr lang="uk-UA" sz="1500" b="1" dirty="0" smtClean="0"/>
              <a:t>19.12.2017</a:t>
            </a:r>
            <a:r>
              <a:rPr lang="uk-UA" sz="1500" dirty="0" smtClean="0"/>
              <a:t> </a:t>
            </a:r>
            <a:r>
              <a:rPr lang="uk-UA" sz="1500" dirty="0"/>
              <a:t>– Експерти Мінкультури обговорили концепцію державної етнонаціональної політики з представниками </a:t>
            </a:r>
            <a:r>
              <a:rPr lang="uk-UA" sz="1500" dirty="0" smtClean="0"/>
              <a:t>нацменшин</a:t>
            </a:r>
            <a:endParaRPr lang="uk-UA" sz="1500" dirty="0"/>
          </a:p>
          <a:p>
            <a:pPr>
              <a:spcBef>
                <a:spcPts val="1200"/>
              </a:spcBef>
            </a:pPr>
            <a:r>
              <a:rPr lang="uk-UA" sz="1500" b="1" dirty="0" smtClean="0"/>
              <a:t>14.02.2018</a:t>
            </a:r>
            <a:r>
              <a:rPr lang="uk-UA" sz="1500" dirty="0" smtClean="0"/>
              <a:t> </a:t>
            </a:r>
            <a:r>
              <a:rPr lang="uk-UA" sz="1500" dirty="0"/>
              <a:t>– Уряд подовжив перехідний період для запровадження «</a:t>
            </a:r>
            <a:r>
              <a:rPr lang="uk-UA" sz="1500" dirty="0" err="1"/>
              <a:t>мовної</a:t>
            </a:r>
            <a:r>
              <a:rPr lang="uk-UA" sz="1500" dirty="0"/>
              <a:t>» статті закону «про освіту» до 2023 року. </a:t>
            </a:r>
          </a:p>
          <a:p>
            <a:pPr>
              <a:spcBef>
                <a:spcPts val="1200"/>
              </a:spcBef>
            </a:pPr>
            <a:r>
              <a:rPr lang="uk-UA" sz="1500" b="1" dirty="0" smtClean="0"/>
              <a:t>03.05.2018 </a:t>
            </a:r>
            <a:r>
              <a:rPr lang="uk-UA" sz="1500" dirty="0"/>
              <a:t>– У Києві відбулися переговори представників угорської нацменшини та Міністерства освіти та науки України.</a:t>
            </a:r>
          </a:p>
          <a:p>
            <a:pPr>
              <a:spcBef>
                <a:spcPts val="1200"/>
              </a:spcBef>
            </a:pPr>
            <a:r>
              <a:rPr lang="uk-UA" sz="1500" b="1" dirty="0" smtClean="0"/>
              <a:t>22.06.2018</a:t>
            </a:r>
            <a:r>
              <a:rPr lang="uk-UA" sz="1500" dirty="0" smtClean="0"/>
              <a:t> </a:t>
            </a:r>
            <a:r>
              <a:rPr lang="uk-UA" sz="1500" dirty="0"/>
              <a:t>– На Закарпатті провели засідання українсько-угорської міжурядової робочої комісії </a:t>
            </a:r>
            <a:r>
              <a:rPr lang="uk-UA" sz="1500" dirty="0" smtClean="0"/>
              <a:t>щодо Закону </a:t>
            </a:r>
            <a:r>
              <a:rPr lang="uk-UA" sz="1500" dirty="0"/>
              <a:t>України «Про освіту».</a:t>
            </a:r>
          </a:p>
          <a:p>
            <a:pPr>
              <a:spcBef>
                <a:spcPts val="1200"/>
              </a:spcBef>
            </a:pPr>
            <a:r>
              <a:rPr lang="uk-UA" sz="1500" b="1" dirty="0" smtClean="0"/>
              <a:t>15.10.2018</a:t>
            </a:r>
            <a:r>
              <a:rPr lang="uk-UA" sz="1500" dirty="0" smtClean="0"/>
              <a:t> </a:t>
            </a:r>
            <a:r>
              <a:rPr lang="uk-UA" sz="1500" dirty="0"/>
              <a:t>– Правління ГО «Товариство угорської культури Закарпаття» провело засідання за участі міністра закордонних </a:t>
            </a:r>
            <a:r>
              <a:rPr lang="uk-UA" sz="1500" dirty="0" smtClean="0"/>
              <a:t>справ</a:t>
            </a:r>
            <a:endParaRPr lang="uk-UA" sz="1500" dirty="0"/>
          </a:p>
          <a:p>
            <a:pPr>
              <a:spcBef>
                <a:spcPts val="1200"/>
              </a:spcBef>
            </a:pPr>
            <a:r>
              <a:rPr lang="uk-UA" sz="1500" b="1" dirty="0" smtClean="0"/>
              <a:t>13.03.2019</a:t>
            </a:r>
            <a:r>
              <a:rPr lang="uk-UA" sz="1500" dirty="0" smtClean="0"/>
              <a:t> </a:t>
            </a:r>
            <a:r>
              <a:rPr lang="uk-UA" sz="1500" dirty="0"/>
              <a:t>– Лілія Гриневич заявила: «Учителі виступають проти Закону «Про освіту» через доплату, яку отримують від Угорщини».</a:t>
            </a:r>
          </a:p>
          <a:p>
            <a:pPr>
              <a:spcBef>
                <a:spcPts val="1200"/>
              </a:spcBef>
            </a:pPr>
            <a:r>
              <a:rPr lang="uk-UA" sz="1500" b="1" dirty="0" smtClean="0"/>
              <a:t>25.03.2019</a:t>
            </a:r>
            <a:r>
              <a:rPr lang="uk-UA" sz="1500" dirty="0" smtClean="0"/>
              <a:t> </a:t>
            </a:r>
            <a:r>
              <a:rPr lang="uk-UA" sz="1500" dirty="0"/>
              <a:t>– В школах Закарпаття та Чернівецької області розпочали роботу пришкільні </a:t>
            </a:r>
            <a:r>
              <a:rPr lang="uk-UA" sz="1500" dirty="0" err="1"/>
              <a:t>мовні</a:t>
            </a:r>
            <a:r>
              <a:rPr lang="uk-UA" sz="1500" dirty="0"/>
              <a:t> табори «</a:t>
            </a:r>
            <a:r>
              <a:rPr lang="uk-UA" sz="1500" dirty="0" err="1"/>
              <a:t>БомбеЗНО</a:t>
            </a:r>
            <a:r>
              <a:rPr lang="uk-UA" sz="1500" dirty="0"/>
              <a:t>».</a:t>
            </a:r>
          </a:p>
          <a:p>
            <a:pPr>
              <a:spcBef>
                <a:spcPts val="1200"/>
              </a:spcBef>
            </a:pPr>
            <a:r>
              <a:rPr lang="uk-UA" sz="1500" b="1" dirty="0" smtClean="0"/>
              <a:t>25.04.2019</a:t>
            </a:r>
            <a:r>
              <a:rPr lang="uk-UA" sz="1500" dirty="0" smtClean="0"/>
              <a:t> </a:t>
            </a:r>
            <a:r>
              <a:rPr lang="uk-UA" sz="1500" dirty="0"/>
              <a:t>– Верховна Рада ухвалила закон «Про забезпечення функціонування української мови як державної» (№ 5670-д).</a:t>
            </a:r>
          </a:p>
          <a:p>
            <a:pPr>
              <a:spcBef>
                <a:spcPts val="1200"/>
              </a:spcBef>
            </a:pPr>
            <a:r>
              <a:rPr lang="uk-UA" sz="1500" b="1" dirty="0" smtClean="0"/>
              <a:t>15.05.2019</a:t>
            </a:r>
            <a:r>
              <a:rPr lang="uk-UA" sz="1500" dirty="0" smtClean="0"/>
              <a:t> </a:t>
            </a:r>
            <a:r>
              <a:rPr lang="uk-UA" sz="1500" dirty="0"/>
              <a:t>– Президент Петро Порошенко підписав Закон України «Про забезпечення функціонування української мови як державної</a:t>
            </a:r>
            <a:r>
              <a:rPr lang="uk-UA" sz="1500" dirty="0" smtClean="0"/>
              <a:t>».</a:t>
            </a:r>
            <a:endParaRPr lang="uk-UA" sz="1500" dirty="0"/>
          </a:p>
        </p:txBody>
      </p:sp>
    </p:spTree>
    <p:extLst>
      <p:ext uri="{BB962C8B-B14F-4D97-AF65-F5344CB8AC3E}">
        <p14:creationId xmlns:p14="http://schemas.microsoft.com/office/powerpoint/2010/main" val="27261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92368"/>
            <a:ext cx="10515600" cy="1008186"/>
          </a:xfrm>
        </p:spPr>
        <p:txBody>
          <a:bodyPr>
            <a:normAutofit/>
          </a:bodyPr>
          <a:lstStyle/>
          <a:p>
            <a:pPr algn="ctr"/>
            <a:r>
              <a:rPr lang="uk-UA" sz="3200" b="1" dirty="0" smtClean="0">
                <a:solidFill>
                  <a:srgbClr val="0070C0"/>
                </a:solidFill>
              </a:rPr>
              <a:t>Попередні результати медіа-аналізу загалом</a:t>
            </a:r>
            <a:endParaRPr lang="uk-UA" sz="3200" b="1" dirty="0">
              <a:solidFill>
                <a:srgbClr val="0070C0"/>
              </a:solidFill>
            </a:endParaRPr>
          </a:p>
        </p:txBody>
      </p:sp>
      <p:sp>
        <p:nvSpPr>
          <p:cNvPr id="3" name="Объект 2"/>
          <p:cNvSpPr>
            <a:spLocks noGrp="1"/>
          </p:cNvSpPr>
          <p:nvPr>
            <p:ph idx="1"/>
          </p:nvPr>
        </p:nvSpPr>
        <p:spPr>
          <a:xfrm>
            <a:off x="838200" y="1617785"/>
            <a:ext cx="10515600" cy="4559179"/>
          </a:xfrm>
        </p:spPr>
        <p:txBody>
          <a:bodyPr>
            <a:normAutofit fontScale="92500" lnSpcReduction="20000"/>
          </a:bodyPr>
          <a:lstStyle/>
          <a:p>
            <a:pPr>
              <a:lnSpc>
                <a:spcPct val="150000"/>
              </a:lnSpc>
            </a:pPr>
            <a:r>
              <a:rPr lang="uk-UA" sz="2600" dirty="0" smtClean="0"/>
              <a:t>Загалом </a:t>
            </a:r>
            <a:r>
              <a:rPr lang="uk-UA" sz="2600" dirty="0"/>
              <a:t>із 5 україномовних обласних газет, 3 оцінили освітній та </a:t>
            </a:r>
            <a:r>
              <a:rPr lang="uk-UA" sz="2600" dirty="0" err="1"/>
              <a:t>мовний</a:t>
            </a:r>
            <a:r>
              <a:rPr lang="uk-UA" sz="2600" dirty="0"/>
              <a:t> закони критично, і 2</a:t>
            </a:r>
            <a:r>
              <a:rPr lang="uk-UA" sz="2600" dirty="0" smtClean="0"/>
              <a:t> </a:t>
            </a:r>
            <a:r>
              <a:rPr lang="uk-UA" sz="2600" dirty="0"/>
              <a:t>позитивно. </a:t>
            </a:r>
            <a:endParaRPr lang="uk-UA" sz="2600" dirty="0" smtClean="0"/>
          </a:p>
          <a:p>
            <a:pPr>
              <a:lnSpc>
                <a:spcPct val="150000"/>
              </a:lnSpc>
            </a:pPr>
            <a:r>
              <a:rPr lang="uk-UA" sz="2600" dirty="0" smtClean="0"/>
              <a:t>Всі 3 аналізовані </a:t>
            </a:r>
            <a:r>
              <a:rPr lang="uk-UA" sz="2600" dirty="0" err="1"/>
              <a:t>угорськомовні</a:t>
            </a:r>
            <a:r>
              <a:rPr lang="uk-UA" sz="2600" dirty="0"/>
              <a:t> обласні газети оцінили прийняття законів негативно.</a:t>
            </a:r>
          </a:p>
          <a:p>
            <a:pPr>
              <a:lnSpc>
                <a:spcPct val="150000"/>
              </a:lnSpc>
            </a:pPr>
            <a:r>
              <a:rPr lang="uk-UA" sz="2600" dirty="0"/>
              <a:t>Із </a:t>
            </a:r>
            <a:r>
              <a:rPr lang="uk-UA" sz="2600" dirty="0" smtClean="0"/>
              <a:t>10 </a:t>
            </a:r>
            <a:r>
              <a:rPr lang="uk-UA" sz="2600" dirty="0"/>
              <a:t>аналізованих україномовних інтернет-видань, 3 – оцінили прийняття освітнього закону критично, 4 – нейтрально, і 2 позитивно.</a:t>
            </a:r>
          </a:p>
          <a:p>
            <a:pPr>
              <a:lnSpc>
                <a:spcPct val="150000"/>
              </a:lnSpc>
            </a:pPr>
            <a:r>
              <a:rPr lang="uk-UA" sz="2600" dirty="0"/>
              <a:t>3</a:t>
            </a:r>
            <a:r>
              <a:rPr lang="uk-UA" sz="2600" dirty="0" smtClean="0"/>
              <a:t> </a:t>
            </a:r>
            <a:r>
              <a:rPr lang="uk-UA" sz="2600" dirty="0"/>
              <a:t>аналізовані </a:t>
            </a:r>
            <a:r>
              <a:rPr lang="uk-UA" sz="2600" dirty="0" err="1"/>
              <a:t>угорськомовні</a:t>
            </a:r>
            <a:r>
              <a:rPr lang="uk-UA" sz="2600" dirty="0"/>
              <a:t> інтернет-видання оцінили прийняття закону про освіту негативно.</a:t>
            </a:r>
            <a:endParaRPr lang="uk-UA" sz="2600" dirty="0" smtClean="0"/>
          </a:p>
          <a:p>
            <a:endParaRPr lang="uk-UA" sz="2000" dirty="0" smtClean="0"/>
          </a:p>
        </p:txBody>
      </p:sp>
    </p:spTree>
    <p:extLst>
      <p:ext uri="{BB962C8B-B14F-4D97-AF65-F5344CB8AC3E}">
        <p14:creationId xmlns:p14="http://schemas.microsoft.com/office/powerpoint/2010/main" val="83620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22031"/>
            <a:ext cx="10515600" cy="773723"/>
          </a:xfrm>
        </p:spPr>
        <p:txBody>
          <a:bodyPr>
            <a:normAutofit/>
          </a:bodyPr>
          <a:lstStyle/>
          <a:p>
            <a:pPr algn="ctr"/>
            <a:r>
              <a:rPr lang="uk-UA" sz="3200" b="1" dirty="0" smtClean="0">
                <a:solidFill>
                  <a:srgbClr val="0070C0"/>
                </a:solidFill>
              </a:rPr>
              <a:t>Ключові меседжі у ЗМІ, які критично оцінили закон</a:t>
            </a:r>
            <a:endParaRPr lang="uk-UA" sz="3200" b="1" dirty="0">
              <a:solidFill>
                <a:srgbClr val="0070C0"/>
              </a:solidFill>
            </a:endParaRPr>
          </a:p>
        </p:txBody>
      </p:sp>
      <p:sp>
        <p:nvSpPr>
          <p:cNvPr id="3" name="Объект 2"/>
          <p:cNvSpPr>
            <a:spLocks noGrp="1"/>
          </p:cNvSpPr>
          <p:nvPr>
            <p:ph idx="1"/>
          </p:nvPr>
        </p:nvSpPr>
        <p:spPr>
          <a:xfrm>
            <a:off x="838200" y="1418491"/>
            <a:ext cx="10515600" cy="4818186"/>
          </a:xfrm>
        </p:spPr>
        <p:txBody>
          <a:bodyPr>
            <a:normAutofit lnSpcReduction="10000"/>
          </a:bodyPr>
          <a:lstStyle/>
          <a:p>
            <a:pPr>
              <a:spcBef>
                <a:spcPts val="1200"/>
              </a:spcBef>
            </a:pPr>
            <a:r>
              <a:rPr lang="uk-UA" sz="2100" dirty="0" smtClean="0"/>
              <a:t>закарпатські угорці проти мовної статті освітнього закону, </a:t>
            </a:r>
          </a:p>
          <a:p>
            <a:pPr>
              <a:spcBef>
                <a:spcPts val="1200"/>
              </a:spcBef>
            </a:pPr>
            <a:r>
              <a:rPr lang="uk-UA" sz="2100" dirty="0" smtClean="0"/>
              <a:t>бо вона звужує права національних меншин, </a:t>
            </a:r>
          </a:p>
          <a:p>
            <a:pPr>
              <a:spcBef>
                <a:spcPts val="1200"/>
              </a:spcBef>
            </a:pPr>
            <a:r>
              <a:rPr lang="uk-UA" sz="2100" dirty="0" smtClean="0"/>
              <a:t>суперечить Конституції України, Закону «Про нацменшини в Україні», Європейській хартії регіональних мов та багатьом міжнародним договорам,</a:t>
            </a:r>
          </a:p>
          <a:p>
            <a:pPr>
              <a:spcBef>
                <a:spcPts val="1200"/>
              </a:spcBef>
            </a:pPr>
            <a:r>
              <a:rPr lang="uk-UA" sz="2100" dirty="0"/>
              <a:t>п</a:t>
            </a:r>
            <a:r>
              <a:rPr lang="uk-UA" sz="2100" dirty="0" smtClean="0"/>
              <a:t>роти виступають також обласна влада та велика частина громадськості,</a:t>
            </a:r>
          </a:p>
          <a:p>
            <a:pPr>
              <a:spcBef>
                <a:spcPts val="1200"/>
              </a:spcBef>
            </a:pPr>
            <a:r>
              <a:rPr lang="uk-UA" sz="2100" dirty="0"/>
              <a:t>ч</a:t>
            </a:r>
            <a:r>
              <a:rPr lang="uk-UA" sz="2100" dirty="0" smtClean="0"/>
              <a:t>ерез </a:t>
            </a:r>
            <a:r>
              <a:rPr lang="uk-UA" sz="2100" dirty="0" err="1" smtClean="0"/>
              <a:t>мовний</a:t>
            </a:r>
            <a:r>
              <a:rPr lang="uk-UA" sz="2100" dirty="0" smtClean="0"/>
              <a:t> закон дехто робить ворогами всіх закарпатців,</a:t>
            </a:r>
          </a:p>
          <a:p>
            <a:pPr>
              <a:spcBef>
                <a:spcPts val="1200"/>
              </a:spcBef>
            </a:pPr>
            <a:r>
              <a:rPr lang="uk-UA" sz="2100" dirty="0" smtClean="0"/>
              <a:t>У 150 школах Закарпаття очікується освітній колапс</a:t>
            </a:r>
          </a:p>
          <a:p>
            <a:pPr>
              <a:spcBef>
                <a:spcPts val="1200"/>
              </a:spcBef>
            </a:pPr>
            <a:r>
              <a:rPr lang="uk-UA" sz="2100" dirty="0" smtClean="0"/>
              <a:t>Ми не проти державної мови, навпаки, – за те, щоб її розвивати, однак виважено</a:t>
            </a:r>
          </a:p>
          <a:p>
            <a:pPr>
              <a:spcBef>
                <a:spcPts val="1200"/>
              </a:spcBef>
            </a:pPr>
            <a:r>
              <a:rPr lang="uk-UA" sz="2100" dirty="0" smtClean="0"/>
              <a:t>«Угорська освіта знаходиться в небезпеці!»</a:t>
            </a:r>
          </a:p>
          <a:p>
            <a:pPr>
              <a:spcBef>
                <a:spcPts val="1200"/>
              </a:spcBef>
            </a:pPr>
            <a:r>
              <a:rPr lang="uk-UA" sz="2100" dirty="0" smtClean="0"/>
              <a:t>українське викладання не повинно сприяти асиміляції, а інтеграції</a:t>
            </a:r>
          </a:p>
          <a:p>
            <a:pPr>
              <a:spcBef>
                <a:spcPts val="1200"/>
              </a:spcBef>
            </a:pPr>
            <a:r>
              <a:rPr lang="uk-UA" sz="2100" dirty="0" smtClean="0"/>
              <a:t>«Не закривайте наші школи!»</a:t>
            </a:r>
          </a:p>
          <a:p>
            <a:endParaRPr lang="uk-UA" sz="2000" dirty="0" smtClean="0"/>
          </a:p>
          <a:p>
            <a:endParaRPr lang="uk-UA" sz="2000" dirty="0" smtClean="0"/>
          </a:p>
          <a:p>
            <a:endParaRPr lang="uk-UA" sz="2000" dirty="0" smtClean="0"/>
          </a:p>
        </p:txBody>
      </p:sp>
    </p:spTree>
    <p:extLst>
      <p:ext uri="{BB962C8B-B14F-4D97-AF65-F5344CB8AC3E}">
        <p14:creationId xmlns:p14="http://schemas.microsoft.com/office/powerpoint/2010/main" val="1087435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45476"/>
            <a:ext cx="10515600" cy="656493"/>
          </a:xfrm>
        </p:spPr>
        <p:txBody>
          <a:bodyPr>
            <a:normAutofit/>
          </a:bodyPr>
          <a:lstStyle/>
          <a:p>
            <a:pPr algn="ctr"/>
            <a:r>
              <a:rPr lang="uk-UA" sz="3200" b="1" dirty="0" smtClean="0">
                <a:solidFill>
                  <a:srgbClr val="0070C0"/>
                </a:solidFill>
              </a:rPr>
              <a:t>Ключові меседжі у ЗМІ, які позитивно оцінили закон</a:t>
            </a:r>
            <a:endParaRPr lang="uk-UA" sz="3200" b="1" dirty="0">
              <a:solidFill>
                <a:srgbClr val="0070C0"/>
              </a:solidFill>
            </a:endParaRPr>
          </a:p>
        </p:txBody>
      </p:sp>
      <p:sp>
        <p:nvSpPr>
          <p:cNvPr id="3" name="Объект 2"/>
          <p:cNvSpPr>
            <a:spLocks noGrp="1"/>
          </p:cNvSpPr>
          <p:nvPr>
            <p:ph idx="1"/>
          </p:nvPr>
        </p:nvSpPr>
        <p:spPr>
          <a:xfrm>
            <a:off x="838200" y="1418491"/>
            <a:ext cx="10515600" cy="4758471"/>
          </a:xfrm>
        </p:spPr>
        <p:txBody>
          <a:bodyPr>
            <a:normAutofit/>
          </a:bodyPr>
          <a:lstStyle/>
          <a:p>
            <a:r>
              <a:rPr lang="uk-UA" sz="2000" dirty="0" smtClean="0"/>
              <a:t>«В Україні державна освіта державною мовою!», </a:t>
            </a:r>
          </a:p>
          <a:p>
            <a:r>
              <a:rPr lang="uk-UA" sz="2000" dirty="0" smtClean="0"/>
              <a:t>знання державної мови створює для угорців більші шанси здобути гідну освіту і стати спеціалістом в Україні</a:t>
            </a:r>
          </a:p>
          <a:p>
            <a:r>
              <a:rPr lang="uk-UA" sz="2000" dirty="0" smtClean="0"/>
              <a:t>закарпатські діти стали заручниками угорських політиків</a:t>
            </a:r>
          </a:p>
          <a:p>
            <a:r>
              <a:rPr lang="uk-UA" sz="2000" dirty="0" smtClean="0"/>
              <a:t>для мешканців переважної більшості обласних центрів Західної України українська мова основна, </a:t>
            </a:r>
          </a:p>
          <a:p>
            <a:r>
              <a:rPr lang="uk-UA" sz="2000" dirty="0" smtClean="0"/>
              <a:t>стурбованість результатами ЗНО та станом шкільної освіти, </a:t>
            </a:r>
          </a:p>
          <a:p>
            <a:r>
              <a:rPr lang="uk-UA" sz="2000" dirty="0" smtClean="0"/>
              <a:t>учителі виступають проти Закону «Про освіту» через доплату, яку отримують від Угорщини,</a:t>
            </a:r>
          </a:p>
          <a:p>
            <a:r>
              <a:rPr lang="uk-UA" sz="2000" dirty="0" smtClean="0"/>
              <a:t>Україна не сприйматиме шантажу Угорщини і не відмовиться від </a:t>
            </a:r>
            <a:r>
              <a:rPr lang="uk-UA" sz="2000" dirty="0" err="1" smtClean="0"/>
              <a:t>мовної</a:t>
            </a:r>
            <a:r>
              <a:rPr lang="uk-UA" sz="2000" dirty="0" smtClean="0"/>
              <a:t> статті закону про освіту, </a:t>
            </a:r>
          </a:p>
          <a:p>
            <a:r>
              <a:rPr lang="uk-UA" sz="2000" dirty="0" smtClean="0"/>
              <a:t>Угорщина використовує український закон про освіту для своїх виборів</a:t>
            </a:r>
          </a:p>
          <a:p>
            <a:endParaRPr lang="uk-UA" sz="2000" dirty="0" smtClean="0"/>
          </a:p>
          <a:p>
            <a:endParaRPr lang="uk-UA" sz="2000" dirty="0" smtClean="0"/>
          </a:p>
        </p:txBody>
      </p:sp>
    </p:spTree>
    <p:extLst>
      <p:ext uri="{BB962C8B-B14F-4D97-AF65-F5344CB8AC3E}">
        <p14:creationId xmlns:p14="http://schemas.microsoft.com/office/powerpoint/2010/main" val="43101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204938" cy="623920"/>
          </a:xfrm>
        </p:spPr>
        <p:txBody>
          <a:bodyPr>
            <a:normAutofit fontScale="90000"/>
          </a:bodyPr>
          <a:lstStyle/>
          <a:p>
            <a:pPr algn="ctr"/>
            <a:r>
              <a:rPr lang="uk-UA" sz="3200" b="1" dirty="0" smtClean="0">
                <a:solidFill>
                  <a:srgbClr val="0070C0"/>
                </a:solidFill>
              </a:rPr>
              <a:t>Проти мовної статті освітнього закону виступила обласна влада</a:t>
            </a:r>
            <a:endParaRPr lang="uk-UA" sz="3200" b="1" dirty="0">
              <a:solidFill>
                <a:srgbClr val="0070C0"/>
              </a:solidFill>
            </a:endParaRPr>
          </a:p>
        </p:txBody>
      </p:sp>
      <p:sp>
        <p:nvSpPr>
          <p:cNvPr id="3" name="Объект 2"/>
          <p:cNvSpPr>
            <a:spLocks noGrp="1"/>
          </p:cNvSpPr>
          <p:nvPr>
            <p:ph idx="1"/>
          </p:nvPr>
        </p:nvSpPr>
        <p:spPr>
          <a:xfrm>
            <a:off x="838200" y="4062045"/>
            <a:ext cx="10204938" cy="2114917"/>
          </a:xfrm>
        </p:spPr>
        <p:txBody>
          <a:bodyPr>
            <a:normAutofit/>
          </a:bodyPr>
          <a:lstStyle/>
          <a:p>
            <a:endParaRPr lang="uk-UA" sz="2000" dirty="0" smtClean="0"/>
          </a:p>
          <a:p>
            <a:endParaRPr lang="uk-UA" sz="20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446" y="1077889"/>
            <a:ext cx="3757246" cy="246569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446" y="3877483"/>
            <a:ext cx="3757246" cy="254378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263" y="3925342"/>
            <a:ext cx="3911060" cy="249592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263" y="1125749"/>
            <a:ext cx="3898193" cy="2417833"/>
          </a:xfrm>
          <a:prstGeom prst="rect">
            <a:avLst/>
          </a:prstGeom>
        </p:spPr>
      </p:pic>
    </p:spTree>
    <p:extLst>
      <p:ext uri="{BB962C8B-B14F-4D97-AF65-F5344CB8AC3E}">
        <p14:creationId xmlns:p14="http://schemas.microsoft.com/office/powerpoint/2010/main" val="415236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204938" cy="623920"/>
          </a:xfrm>
        </p:spPr>
        <p:txBody>
          <a:bodyPr>
            <a:normAutofit/>
          </a:bodyPr>
          <a:lstStyle/>
          <a:p>
            <a:pPr algn="ctr"/>
            <a:r>
              <a:rPr lang="ru-RU" sz="3200" b="1" dirty="0">
                <a:solidFill>
                  <a:srgbClr val="0070C0"/>
                </a:solidFill>
              </a:rPr>
              <a:t>В </a:t>
            </a:r>
            <a:r>
              <a:rPr lang="uk-UA" sz="3200" b="1" dirty="0" err="1" smtClean="0">
                <a:solidFill>
                  <a:srgbClr val="0070C0"/>
                </a:solidFill>
              </a:rPr>
              <a:t>угорськомовному</a:t>
            </a:r>
            <a:r>
              <a:rPr lang="ru-RU" sz="3200" b="1" dirty="0" smtClean="0">
                <a:solidFill>
                  <a:srgbClr val="0070C0"/>
                </a:solidFill>
              </a:rPr>
              <a:t> </a:t>
            </a:r>
            <a:r>
              <a:rPr lang="uk-UA" sz="3200" b="1" dirty="0" smtClean="0">
                <a:solidFill>
                  <a:srgbClr val="0070C0"/>
                </a:solidFill>
              </a:rPr>
              <a:t>сегменті </a:t>
            </a:r>
            <a:r>
              <a:rPr lang="uk-UA" sz="3200" b="1" dirty="0" err="1" smtClean="0">
                <a:solidFill>
                  <a:srgbClr val="0070C0"/>
                </a:solidFill>
              </a:rPr>
              <a:t>соцмережі</a:t>
            </a:r>
            <a:r>
              <a:rPr lang="uk-UA" sz="3200" b="1" dirty="0" smtClean="0">
                <a:solidFill>
                  <a:srgbClr val="0070C0"/>
                </a:solidFill>
              </a:rPr>
              <a:t> </a:t>
            </a:r>
            <a:r>
              <a:rPr lang="uk-UA" sz="3200" b="1" dirty="0" err="1" smtClean="0">
                <a:solidFill>
                  <a:srgbClr val="0070C0"/>
                </a:solidFill>
              </a:rPr>
              <a:t>Facebook</a:t>
            </a:r>
            <a:endParaRPr lang="uk-UA" sz="3200" b="1" dirty="0">
              <a:solidFill>
                <a:srgbClr val="0070C0"/>
              </a:solidFill>
            </a:endParaRPr>
          </a:p>
        </p:txBody>
      </p:sp>
      <p:sp>
        <p:nvSpPr>
          <p:cNvPr id="3" name="Объект 2"/>
          <p:cNvSpPr>
            <a:spLocks noGrp="1"/>
          </p:cNvSpPr>
          <p:nvPr>
            <p:ph idx="1"/>
          </p:nvPr>
        </p:nvSpPr>
        <p:spPr>
          <a:xfrm>
            <a:off x="838200" y="4062045"/>
            <a:ext cx="10204938" cy="2114917"/>
          </a:xfrm>
        </p:spPr>
        <p:txBody>
          <a:bodyPr>
            <a:normAutofit/>
          </a:bodyPr>
          <a:lstStyle/>
          <a:p>
            <a:endParaRPr lang="uk-UA" sz="2000" dirty="0" smtClean="0"/>
          </a:p>
          <a:p>
            <a:endParaRPr lang="uk-UA" sz="2000" dirty="0" smtClean="0"/>
          </a:p>
        </p:txBody>
      </p:sp>
      <p:sp>
        <p:nvSpPr>
          <p:cNvPr id="8" name="Прямоугольник 7"/>
          <p:cNvSpPr/>
          <p:nvPr/>
        </p:nvSpPr>
        <p:spPr>
          <a:xfrm>
            <a:off x="1104901" y="4209961"/>
            <a:ext cx="10039350" cy="1938992"/>
          </a:xfrm>
          <a:prstGeom prst="rect">
            <a:avLst/>
          </a:prstGeom>
        </p:spPr>
        <p:txBody>
          <a:bodyPr wrap="square">
            <a:spAutoFit/>
          </a:bodyPr>
          <a:lstStyle/>
          <a:p>
            <a:pPr algn="just">
              <a:lnSpc>
                <a:spcPct val="150000"/>
              </a:lnSpc>
              <a:spcBef>
                <a:spcPts val="600"/>
              </a:spcBef>
              <a:spcAft>
                <a:spcPts val="600"/>
              </a:spcAft>
            </a:pPr>
            <a:r>
              <a:rPr lang="en-US" sz="2000" dirty="0" smtClean="0"/>
              <a:t> </a:t>
            </a:r>
            <a:r>
              <a:rPr lang="ru-RU" sz="2000" dirty="0"/>
              <a:t>В </a:t>
            </a:r>
            <a:r>
              <a:rPr lang="uk-UA" sz="2000" dirty="0" err="1" smtClean="0"/>
              <a:t>угорськомовному</a:t>
            </a:r>
            <a:r>
              <a:rPr lang="ru-RU" sz="2000" dirty="0" smtClean="0"/>
              <a:t> </a:t>
            </a:r>
            <a:r>
              <a:rPr lang="uk-UA" sz="2000" dirty="0" smtClean="0"/>
              <a:t>сегменті</a:t>
            </a:r>
            <a:r>
              <a:rPr lang="ru-RU" sz="2000" dirty="0" smtClean="0"/>
              <a:t> </a:t>
            </a:r>
            <a:r>
              <a:rPr lang="uk-UA" sz="2000" dirty="0" smtClean="0"/>
              <a:t>соціальної</a:t>
            </a:r>
            <a:r>
              <a:rPr lang="ru-RU" sz="2000" dirty="0" smtClean="0"/>
              <a:t> </a:t>
            </a:r>
            <a:r>
              <a:rPr lang="uk-UA" sz="2000" dirty="0" smtClean="0"/>
              <a:t>мережі</a:t>
            </a:r>
            <a:r>
              <a:rPr lang="ru-RU" sz="2000" dirty="0" smtClean="0"/>
              <a:t> </a:t>
            </a:r>
            <a:r>
              <a:rPr lang="uk-UA" sz="2000" dirty="0" err="1" smtClean="0"/>
              <a:t>Facebook</a:t>
            </a:r>
            <a:r>
              <a:rPr lang="en-US" sz="2000" dirty="0" smtClean="0"/>
              <a:t> </a:t>
            </a:r>
            <a:r>
              <a:rPr lang="uk-UA" sz="2000" dirty="0" smtClean="0"/>
              <a:t>реакція</a:t>
            </a:r>
            <a:r>
              <a:rPr lang="ru-RU" sz="2000" dirty="0" smtClean="0"/>
              <a:t> </a:t>
            </a:r>
            <a:r>
              <a:rPr lang="ru-RU" sz="2000" dirty="0"/>
              <a:t>на </a:t>
            </a:r>
            <a:r>
              <a:rPr lang="uk-UA" sz="2000" dirty="0" smtClean="0"/>
              <a:t>прийняття</a:t>
            </a:r>
            <a:r>
              <a:rPr lang="ru-RU" sz="2000" dirty="0" smtClean="0"/>
              <a:t> </a:t>
            </a:r>
            <a:r>
              <a:rPr lang="uk-UA" sz="2000" dirty="0" smtClean="0"/>
              <a:t>освітнього</a:t>
            </a:r>
            <a:r>
              <a:rPr lang="ru-RU" sz="2000" dirty="0" smtClean="0"/>
              <a:t> </a:t>
            </a:r>
            <a:r>
              <a:rPr lang="uk-UA" sz="2000" dirty="0" smtClean="0"/>
              <a:t>та</a:t>
            </a:r>
            <a:r>
              <a:rPr lang="ru-RU" sz="2000" dirty="0" smtClean="0"/>
              <a:t> </a:t>
            </a:r>
            <a:r>
              <a:rPr lang="uk-UA" sz="2000" dirty="0" err="1" smtClean="0"/>
              <a:t>мовного</a:t>
            </a:r>
            <a:r>
              <a:rPr lang="ru-RU" sz="2000" dirty="0" smtClean="0"/>
              <a:t> </a:t>
            </a:r>
            <a:r>
              <a:rPr lang="uk-UA" sz="2000" dirty="0" smtClean="0"/>
              <a:t>законів</a:t>
            </a:r>
            <a:r>
              <a:rPr lang="ru-RU" sz="2000" dirty="0" smtClean="0"/>
              <a:t> </a:t>
            </a:r>
            <a:r>
              <a:rPr lang="uk-UA" sz="2000" dirty="0" smtClean="0"/>
              <a:t>була</a:t>
            </a:r>
            <a:r>
              <a:rPr lang="ru-RU" sz="2000" dirty="0" smtClean="0"/>
              <a:t> </a:t>
            </a:r>
            <a:r>
              <a:rPr lang="ru-RU" sz="2000" dirty="0"/>
              <a:t>негативною та </a:t>
            </a:r>
            <a:r>
              <a:rPr lang="uk-UA" sz="2000" dirty="0" smtClean="0"/>
              <a:t>здебільшого</a:t>
            </a:r>
            <a:r>
              <a:rPr lang="ru-RU" sz="2000" dirty="0" smtClean="0"/>
              <a:t> </a:t>
            </a:r>
            <a:r>
              <a:rPr lang="uk-UA" sz="2000" dirty="0" smtClean="0"/>
              <a:t>одностайною</a:t>
            </a:r>
            <a:r>
              <a:rPr lang="ru-RU" sz="2000" dirty="0" smtClean="0"/>
              <a:t> </a:t>
            </a:r>
            <a:r>
              <a:rPr lang="ru-RU" sz="2000" dirty="0"/>
              <a:t>у </a:t>
            </a:r>
            <a:r>
              <a:rPr lang="uk-UA" sz="2000" dirty="0" smtClean="0"/>
              <a:t>цьому</a:t>
            </a:r>
            <a:r>
              <a:rPr lang="ru-RU" sz="2000" dirty="0" smtClean="0"/>
              <a:t> </a:t>
            </a:r>
            <a:r>
              <a:rPr lang="uk-UA" sz="2000" dirty="0" smtClean="0"/>
              <a:t>плані</a:t>
            </a:r>
            <a:r>
              <a:rPr lang="ru-RU" sz="2000" dirty="0" smtClean="0"/>
              <a:t>. </a:t>
            </a:r>
            <a:r>
              <a:rPr lang="ru-RU" sz="2000" dirty="0"/>
              <a:t>Люди </a:t>
            </a:r>
            <a:r>
              <a:rPr lang="uk-UA" sz="2000" dirty="0" smtClean="0"/>
              <a:t>були</a:t>
            </a:r>
            <a:r>
              <a:rPr lang="ru-RU" sz="2000" dirty="0" smtClean="0"/>
              <a:t> </a:t>
            </a:r>
            <a:r>
              <a:rPr lang="uk-UA" sz="2000" dirty="0" smtClean="0"/>
              <a:t>перелякані</a:t>
            </a:r>
            <a:r>
              <a:rPr lang="ru-RU" sz="2000" dirty="0" smtClean="0"/>
              <a:t>, </a:t>
            </a:r>
            <a:r>
              <a:rPr lang="uk-UA" sz="2000" dirty="0" smtClean="0"/>
              <a:t>що</a:t>
            </a:r>
            <a:r>
              <a:rPr lang="ru-RU" sz="2000" dirty="0" smtClean="0"/>
              <a:t> </a:t>
            </a:r>
            <a:r>
              <a:rPr lang="uk-UA" sz="2000" dirty="0" smtClean="0"/>
              <a:t>можуть</a:t>
            </a:r>
            <a:r>
              <a:rPr lang="ru-RU" sz="2000" dirty="0" smtClean="0"/>
              <a:t> </a:t>
            </a:r>
            <a:r>
              <a:rPr lang="uk-UA" sz="2000" dirty="0" smtClean="0"/>
              <a:t>закрити</a:t>
            </a:r>
            <a:r>
              <a:rPr lang="ru-RU" sz="2000" dirty="0" smtClean="0"/>
              <a:t> </a:t>
            </a:r>
            <a:r>
              <a:rPr lang="uk-UA" sz="2000" dirty="0" smtClean="0"/>
              <a:t>угорські</a:t>
            </a:r>
            <a:r>
              <a:rPr lang="ru-RU" sz="2000" dirty="0" smtClean="0"/>
              <a:t> </a:t>
            </a:r>
            <a:r>
              <a:rPr lang="uk-UA" sz="2000" dirty="0" smtClean="0"/>
              <a:t>школи</a:t>
            </a:r>
            <a:r>
              <a:rPr lang="ru-RU" sz="2000" dirty="0" smtClean="0"/>
              <a:t>, </a:t>
            </a:r>
            <a:r>
              <a:rPr lang="uk-UA" sz="2000" dirty="0" smtClean="0"/>
              <a:t>що</a:t>
            </a:r>
            <a:r>
              <a:rPr lang="ru-RU" sz="2000" dirty="0" smtClean="0"/>
              <a:t> </a:t>
            </a:r>
            <a:r>
              <a:rPr lang="uk-UA" sz="2000" dirty="0" smtClean="0"/>
              <a:t>зникне</a:t>
            </a:r>
            <a:r>
              <a:rPr lang="ru-RU" sz="2000" dirty="0" smtClean="0"/>
              <a:t> </a:t>
            </a:r>
            <a:r>
              <a:rPr lang="uk-UA" sz="2000" dirty="0" err="1" smtClean="0"/>
              <a:t>угорськомовна</a:t>
            </a:r>
            <a:r>
              <a:rPr lang="ru-RU" sz="2000" dirty="0" smtClean="0"/>
              <a:t> </a:t>
            </a:r>
            <a:r>
              <a:rPr lang="ru-RU" sz="2000" dirty="0"/>
              <a:t>система </a:t>
            </a:r>
            <a:r>
              <a:rPr lang="uk-UA" sz="2000" dirty="0" smtClean="0"/>
              <a:t>освіти</a:t>
            </a:r>
            <a:r>
              <a:rPr lang="ru-RU" sz="2000" dirty="0" smtClean="0"/>
              <a:t> </a:t>
            </a:r>
            <a:r>
              <a:rPr lang="ru-RU" sz="2000" dirty="0"/>
              <a:t>в </a:t>
            </a:r>
            <a:r>
              <a:rPr lang="uk-UA" sz="2000" dirty="0" smtClean="0"/>
              <a:t>Україні</a:t>
            </a:r>
            <a:r>
              <a:rPr lang="ru-RU" sz="2000" dirty="0" smtClean="0"/>
              <a:t>, </a:t>
            </a:r>
            <a:r>
              <a:rPr lang="ru-RU" sz="2000" dirty="0"/>
              <a:t>як </a:t>
            </a:r>
            <a:r>
              <a:rPr lang="uk-UA" sz="2000" dirty="0" smtClean="0"/>
              <a:t>така</a:t>
            </a:r>
            <a:r>
              <a:rPr lang="ru-RU" sz="2000"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751" y="1641876"/>
            <a:ext cx="8645758" cy="2161439"/>
          </a:xfrm>
          <a:prstGeom prst="rect">
            <a:avLst/>
          </a:prstGeom>
        </p:spPr>
      </p:pic>
    </p:spTree>
    <p:extLst>
      <p:ext uri="{BB962C8B-B14F-4D97-AF65-F5344CB8AC3E}">
        <p14:creationId xmlns:p14="http://schemas.microsoft.com/office/powerpoint/2010/main" val="339720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6000" b="1" dirty="0">
                <a:solidFill>
                  <a:schemeClr val="accent1">
                    <a:lumMod val="50000"/>
                  </a:schemeClr>
                </a:solidFill>
                <a:effectLst>
                  <a:outerShdw blurRad="38100" dist="38100" dir="2700000" algn="tl">
                    <a:srgbClr val="000000">
                      <a:alpha val="43137"/>
                    </a:srgbClr>
                  </a:outerShdw>
                </a:effectLst>
              </a:rPr>
              <a:t>Відкриття круглого столу, представлення учасників</a:t>
            </a:r>
            <a:r>
              <a:rPr lang="ru-RU" sz="6000" dirty="0">
                <a:solidFill>
                  <a:schemeClr val="accent1">
                    <a:lumMod val="50000"/>
                  </a:schemeClr>
                </a:solidFill>
                <a:effectLst>
                  <a:outerShdw blurRad="38100" dist="38100" dir="2700000" algn="tl">
                    <a:srgbClr val="000000">
                      <a:alpha val="43137"/>
                    </a:srgbClr>
                  </a:outerShdw>
                </a:effectLst>
              </a:rPr>
              <a:t/>
            </a:r>
            <a:br>
              <a:rPr lang="ru-RU" sz="6000" dirty="0">
                <a:solidFill>
                  <a:schemeClr val="accent1">
                    <a:lumMod val="50000"/>
                  </a:schemeClr>
                </a:solidFill>
                <a:effectLst>
                  <a:outerShdw blurRad="38100" dist="38100" dir="2700000" algn="tl">
                    <a:srgbClr val="000000">
                      <a:alpha val="43137"/>
                    </a:srgbClr>
                  </a:outerShdw>
                </a:effectLst>
              </a:rPr>
            </a:br>
            <a:endParaRPr lang="ru-RU" sz="60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278955" y="4535133"/>
            <a:ext cx="10058400" cy="1143000"/>
          </a:xfrm>
        </p:spPr>
        <p:txBody>
          <a:bodyPr/>
          <a:lstStyle/>
          <a:p>
            <a:r>
              <a:rPr lang="uk-UA" b="1" dirty="0" smtClean="0">
                <a:solidFill>
                  <a:schemeClr val="tx1"/>
                </a:solidFill>
              </a:rPr>
              <a:t>Круглий стіл, м. Ужгород, 1 липня 2019 року</a:t>
            </a:r>
            <a:endParaRPr lang="ru-RU" b="1" dirty="0">
              <a:solidFill>
                <a:schemeClr val="tx1"/>
              </a:solidFill>
            </a:endParaRPr>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1749644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204938" cy="623920"/>
          </a:xfrm>
        </p:spPr>
        <p:txBody>
          <a:bodyPr>
            <a:normAutofit/>
          </a:bodyPr>
          <a:lstStyle/>
          <a:p>
            <a:pPr algn="ctr"/>
            <a:r>
              <a:rPr lang="uk-UA" sz="3200" b="1" dirty="0" smtClean="0">
                <a:solidFill>
                  <a:srgbClr val="0070C0"/>
                </a:solidFill>
              </a:rPr>
              <a:t>В </a:t>
            </a:r>
            <a:r>
              <a:rPr lang="uk-UA" sz="3200" b="1" dirty="0">
                <a:solidFill>
                  <a:srgbClr val="0070C0"/>
                </a:solidFill>
              </a:rPr>
              <a:t>україномовному </a:t>
            </a:r>
            <a:r>
              <a:rPr lang="uk-UA" sz="3200" b="1" dirty="0" smtClean="0">
                <a:solidFill>
                  <a:srgbClr val="0070C0"/>
                </a:solidFill>
              </a:rPr>
              <a:t>сегменті </a:t>
            </a:r>
            <a:r>
              <a:rPr lang="en-US" sz="3200" b="1" dirty="0">
                <a:solidFill>
                  <a:srgbClr val="0070C0"/>
                </a:solidFill>
              </a:rPr>
              <a:t>Facebook</a:t>
            </a:r>
            <a:endParaRPr lang="uk-UA" sz="3200" b="1" dirty="0">
              <a:solidFill>
                <a:srgbClr val="0070C0"/>
              </a:solidFill>
            </a:endParaRPr>
          </a:p>
        </p:txBody>
      </p:sp>
      <p:sp>
        <p:nvSpPr>
          <p:cNvPr id="3" name="Объект 2"/>
          <p:cNvSpPr>
            <a:spLocks noGrp="1"/>
          </p:cNvSpPr>
          <p:nvPr>
            <p:ph idx="1"/>
          </p:nvPr>
        </p:nvSpPr>
        <p:spPr>
          <a:xfrm>
            <a:off x="838200" y="4062045"/>
            <a:ext cx="10204938" cy="2114917"/>
          </a:xfrm>
        </p:spPr>
        <p:txBody>
          <a:bodyPr>
            <a:normAutofit/>
          </a:bodyPr>
          <a:lstStyle/>
          <a:p>
            <a:endParaRPr lang="uk-UA" sz="2000" dirty="0" smtClean="0"/>
          </a:p>
          <a:p>
            <a:endParaRPr lang="uk-UA" sz="2000" dirty="0" smtClean="0"/>
          </a:p>
        </p:txBody>
      </p:sp>
      <p:sp>
        <p:nvSpPr>
          <p:cNvPr id="8" name="Прямоугольник 7"/>
          <p:cNvSpPr/>
          <p:nvPr/>
        </p:nvSpPr>
        <p:spPr>
          <a:xfrm>
            <a:off x="1104901" y="4209961"/>
            <a:ext cx="10039350" cy="2508379"/>
          </a:xfrm>
          <a:prstGeom prst="rect">
            <a:avLst/>
          </a:prstGeom>
        </p:spPr>
        <p:txBody>
          <a:bodyPr wrap="square">
            <a:spAutoFit/>
          </a:bodyPr>
          <a:lstStyle/>
          <a:p>
            <a:pPr algn="just">
              <a:lnSpc>
                <a:spcPct val="150000"/>
              </a:lnSpc>
              <a:spcBef>
                <a:spcPts val="600"/>
              </a:spcBef>
              <a:spcAft>
                <a:spcPts val="600"/>
              </a:spcAft>
            </a:pPr>
            <a:r>
              <a:rPr lang="uk-UA" sz="2000" dirty="0" smtClean="0"/>
              <a:t>В україномовному сегменті </a:t>
            </a:r>
            <a:r>
              <a:rPr lang="uk-UA" sz="2000" dirty="0" err="1" smtClean="0"/>
              <a:t>соцмережі</a:t>
            </a:r>
            <a:r>
              <a:rPr lang="uk-UA" sz="2000" dirty="0" smtClean="0"/>
              <a:t> </a:t>
            </a:r>
            <a:r>
              <a:rPr lang="uk-UA" sz="2000" dirty="0" err="1" smtClean="0"/>
              <a:t>Facebook</a:t>
            </a:r>
            <a:r>
              <a:rPr lang="uk-UA" sz="2000" dirty="0" smtClean="0"/>
              <a:t>, особливо у великих групах, </a:t>
            </a:r>
            <a:r>
              <a:rPr lang="uk-UA" sz="2000" dirty="0" err="1" smtClean="0"/>
              <a:t>мовне</a:t>
            </a:r>
            <a:r>
              <a:rPr lang="uk-UA" sz="2000" dirty="0" smtClean="0"/>
              <a:t> питання викликало шквал емоцій та конфліктів</a:t>
            </a:r>
            <a:r>
              <a:rPr lang="uk-UA" dirty="0" smtClean="0"/>
              <a:t>. </a:t>
            </a:r>
            <a:r>
              <a:rPr lang="uk-UA" sz="2000" dirty="0" smtClean="0"/>
              <a:t>Водночас були і здорові дискусії, заклики до примирення та «не роздування ворожнечі» на </a:t>
            </a:r>
            <a:r>
              <a:rPr lang="uk-UA" sz="2000" dirty="0" err="1" smtClean="0"/>
              <a:t>мовній</a:t>
            </a:r>
            <a:r>
              <a:rPr lang="uk-UA" sz="2000" dirty="0" smtClean="0"/>
              <a:t> тематиці. При цьому зміст цих дискусій в основному не відрізняється від </a:t>
            </a:r>
            <a:r>
              <a:rPr lang="uk-UA" sz="2000" dirty="0" err="1" smtClean="0"/>
              <a:t>месиджів</a:t>
            </a:r>
            <a:r>
              <a:rPr lang="uk-UA" sz="2000" dirty="0" smtClean="0"/>
              <a:t> у ЗМІ.</a:t>
            </a:r>
          </a:p>
          <a:p>
            <a:pPr algn="just">
              <a:lnSpc>
                <a:spcPct val="150000"/>
              </a:lnSpc>
              <a:spcBef>
                <a:spcPts val="600"/>
              </a:spcBef>
              <a:spcAft>
                <a:spcPts val="600"/>
              </a:spcAft>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1" y="1588989"/>
            <a:ext cx="11206105" cy="2042234"/>
          </a:xfrm>
          <a:prstGeom prst="rect">
            <a:avLst/>
          </a:prstGeom>
        </p:spPr>
      </p:pic>
    </p:spTree>
    <p:extLst>
      <p:ext uri="{BB962C8B-B14F-4D97-AF65-F5344CB8AC3E}">
        <p14:creationId xmlns:p14="http://schemas.microsoft.com/office/powerpoint/2010/main" val="170936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dirty="0" err="1" smtClean="0">
                <a:solidFill>
                  <a:schemeClr val="accent1">
                    <a:lumMod val="50000"/>
                  </a:schemeClr>
                </a:solidFill>
                <a:effectLst>
                  <a:outerShdw blurRad="38100" dist="38100" dir="2700000" algn="tl">
                    <a:srgbClr val="000000">
                      <a:alpha val="43137"/>
                    </a:srgbClr>
                  </a:outerShdw>
                </a:effectLst>
              </a:rPr>
              <a:t>Представлення</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a:solidFill>
                  <a:schemeClr val="accent1">
                    <a:lumMod val="50000"/>
                  </a:schemeClr>
                </a:solidFill>
                <a:effectLst>
                  <a:outerShdw blurRad="38100" dist="38100" dir="2700000" algn="tl">
                    <a:srgbClr val="000000">
                      <a:alpha val="43137"/>
                    </a:srgbClr>
                  </a:outerShdw>
                </a:effectLst>
              </a:rPr>
              <a:t>і </a:t>
            </a:r>
            <a:r>
              <a:rPr lang="ru-RU" sz="5400" b="1" dirty="0" err="1">
                <a:solidFill>
                  <a:schemeClr val="accent1">
                    <a:lumMod val="50000"/>
                  </a:schemeClr>
                </a:solidFill>
                <a:effectLst>
                  <a:outerShdw blurRad="38100" dist="38100" dir="2700000" algn="tl">
                    <a:srgbClr val="000000">
                      <a:alpha val="43137"/>
                    </a:srgbClr>
                  </a:outerShdw>
                </a:effectLst>
              </a:rPr>
              <a:t>обговорення</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err="1" smtClean="0">
                <a:solidFill>
                  <a:schemeClr val="accent1">
                    <a:lumMod val="50000"/>
                  </a:schemeClr>
                </a:solidFill>
                <a:effectLst>
                  <a:outerShdw blurRad="38100" dist="38100" dir="2700000" algn="tl">
                    <a:srgbClr val="000000">
                      <a:alpha val="43137"/>
                    </a:srgbClr>
                  </a:outerShdw>
                </a:effectLst>
              </a:rPr>
              <a:t>пілотних</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результатів</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err="1" smtClean="0">
                <a:solidFill>
                  <a:schemeClr val="accent1">
                    <a:lumMod val="50000"/>
                  </a:schemeClr>
                </a:solidFill>
                <a:effectLst>
                  <a:outerShdw blurRad="38100" dist="38100" dir="2700000" algn="tl">
                    <a:srgbClr val="000000">
                      <a:alpha val="43137"/>
                    </a:srgbClr>
                  </a:outerShdw>
                </a:effectLst>
              </a:rPr>
              <a:t>фокусованих</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err="1" smtClean="0">
                <a:solidFill>
                  <a:schemeClr val="accent1">
                    <a:lumMod val="50000"/>
                  </a:schemeClr>
                </a:solidFill>
                <a:effectLst>
                  <a:outerShdw blurRad="38100" dist="38100" dir="2700000" algn="tl">
                    <a:srgbClr val="000000">
                      <a:alpha val="43137"/>
                    </a:srgbClr>
                  </a:outerShdw>
                </a:effectLst>
              </a:rPr>
              <a:t>групових</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err="1" smtClean="0">
                <a:solidFill>
                  <a:schemeClr val="accent1">
                    <a:lumMod val="50000"/>
                  </a:schemeClr>
                </a:solidFill>
                <a:effectLst>
                  <a:outerShdw blurRad="38100" dist="38100" dir="2700000" algn="tl">
                    <a:srgbClr val="000000">
                      <a:alpha val="43137"/>
                    </a:srgbClr>
                  </a:outerShdw>
                </a:effectLst>
              </a:rPr>
              <a:t>інтерв’ю</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a:solidFill>
                  <a:schemeClr val="accent1">
                    <a:lumMod val="50000"/>
                  </a:schemeClr>
                </a:solidFill>
                <a:effectLst>
                  <a:outerShdw blurRad="38100" dist="38100" dir="2700000" algn="tl">
                    <a:srgbClr val="000000">
                      <a:alpha val="43137"/>
                    </a:srgbClr>
                  </a:outerShdw>
                </a:effectLst>
              </a:rPr>
              <a:t>з </a:t>
            </a:r>
            <a:r>
              <a:rPr lang="ru-RU" sz="5400" b="1" dirty="0" err="1">
                <a:solidFill>
                  <a:schemeClr val="accent1">
                    <a:lumMod val="50000"/>
                  </a:schemeClr>
                </a:solidFill>
                <a:effectLst>
                  <a:outerShdw blurRad="38100" dist="38100" dir="2700000" algn="tl">
                    <a:srgbClr val="000000">
                      <a:alpha val="43137"/>
                    </a:srgbClr>
                  </a:outerShdw>
                </a:effectLst>
              </a:rPr>
              <a:t>учнями</a:t>
            </a:r>
            <a:r>
              <a:rPr lang="ru-RU" sz="5400" b="1" dirty="0">
                <a:solidFill>
                  <a:schemeClr val="accent1">
                    <a:lumMod val="50000"/>
                  </a:schemeClr>
                </a:solidFill>
                <a:effectLst>
                  <a:outerShdw blurRad="38100" dist="38100" dir="2700000" algn="tl">
                    <a:srgbClr val="000000">
                      <a:alpha val="43137"/>
                    </a:srgbClr>
                  </a:outerShdw>
                </a:effectLst>
              </a:rPr>
              <a:t>, батьками, </a:t>
            </a:r>
            <a:r>
              <a:rPr lang="ru-RU" sz="5400" b="1" dirty="0" err="1">
                <a:solidFill>
                  <a:schemeClr val="accent1">
                    <a:lumMod val="50000"/>
                  </a:schemeClr>
                </a:solidFill>
                <a:effectLst>
                  <a:outerShdw blurRad="38100" dist="38100" dir="2700000" algn="tl">
                    <a:srgbClr val="000000">
                      <a:alpha val="43137"/>
                    </a:srgbClr>
                  </a:outerShdw>
                </a:effectLst>
              </a:rPr>
              <a:t>вчителями</a:t>
            </a:r>
            <a:r>
              <a:rPr lang="ru-RU" sz="5400" b="1" dirty="0">
                <a:solidFill>
                  <a:schemeClr val="accent1">
                    <a:lumMod val="50000"/>
                  </a:schemeClr>
                </a:solidFill>
                <a:effectLst>
                  <a:outerShdw blurRad="38100" dist="38100" dir="2700000" algn="tl">
                    <a:srgbClr val="000000">
                      <a:alpha val="43137"/>
                    </a:srgbClr>
                  </a:outerShdw>
                </a:effectLst>
              </a:rPr>
              <a:t> та </a:t>
            </a:r>
            <a:r>
              <a:rPr lang="ru-RU" sz="5400" b="1" dirty="0" err="1">
                <a:solidFill>
                  <a:schemeClr val="accent1">
                    <a:lumMod val="50000"/>
                  </a:schemeClr>
                </a:solidFill>
                <a:effectLst>
                  <a:outerShdw blurRad="38100" dist="38100" dir="2700000" algn="tl">
                    <a:srgbClr val="000000">
                      <a:alpha val="43137"/>
                    </a:srgbClr>
                  </a:outerShdw>
                </a:effectLst>
              </a:rPr>
              <a:t>представниками</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органів</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управління</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освітою</a:t>
            </a:r>
            <a:endParaRPr lang="ru-RU" sz="54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100051" y="4455619"/>
            <a:ext cx="10058400" cy="2004165"/>
          </a:xfrm>
        </p:spPr>
        <p:txBody>
          <a:bodyPr>
            <a:normAutofit fontScale="92500" lnSpcReduction="10000"/>
          </a:bodyPr>
          <a:lstStyle/>
          <a:p>
            <a:r>
              <a:rPr lang="uk-UA" sz="1400" b="1" dirty="0" smtClean="0">
                <a:solidFill>
                  <a:schemeClr val="tx1"/>
                </a:solidFill>
              </a:rPr>
              <a:t>Оксана </a:t>
            </a:r>
            <a:r>
              <a:rPr lang="uk-UA" sz="1400" b="1" dirty="0">
                <a:solidFill>
                  <a:schemeClr val="tx1"/>
                </a:solidFill>
              </a:rPr>
              <a:t>Заболотна, </a:t>
            </a:r>
            <a:r>
              <a:rPr lang="uk-UA" sz="1400" dirty="0">
                <a:solidFill>
                  <a:schemeClr val="tx1"/>
                </a:solidFill>
              </a:rPr>
              <a:t>Українська асоціація дослідників освіти, віце-президент, доктор педагогічних наук, професор</a:t>
            </a:r>
          </a:p>
          <a:p>
            <a:r>
              <a:rPr lang="uk-UA" sz="1400" b="1" dirty="0" smtClean="0">
                <a:solidFill>
                  <a:schemeClr val="tx1"/>
                </a:solidFill>
              </a:rPr>
              <a:t>Світлана </a:t>
            </a:r>
            <a:r>
              <a:rPr lang="uk-UA" sz="1400" b="1" dirty="0" err="1">
                <a:solidFill>
                  <a:schemeClr val="tx1"/>
                </a:solidFill>
              </a:rPr>
              <a:t>Щудло</a:t>
            </a:r>
            <a:r>
              <a:rPr lang="uk-UA" sz="1400" b="1" dirty="0">
                <a:solidFill>
                  <a:schemeClr val="tx1"/>
                </a:solidFill>
              </a:rPr>
              <a:t>,</a:t>
            </a:r>
            <a:r>
              <a:rPr lang="uk-UA" sz="1400" dirty="0">
                <a:solidFill>
                  <a:schemeClr val="tx1"/>
                </a:solidFill>
              </a:rPr>
              <a:t> Українська асоціація дослідників освіти, президент, доктор соціологічних наук, </a:t>
            </a:r>
            <a:r>
              <a:rPr lang="uk-UA" sz="1400" dirty="0" smtClean="0">
                <a:solidFill>
                  <a:schemeClr val="tx1"/>
                </a:solidFill>
              </a:rPr>
              <a:t>професор</a:t>
            </a:r>
          </a:p>
          <a:p>
            <a:r>
              <a:rPr lang="uk-UA" sz="1400" b="1" dirty="0">
                <a:solidFill>
                  <a:schemeClr val="tx1"/>
                </a:solidFill>
              </a:rPr>
              <a:t>Наталія </a:t>
            </a:r>
            <a:r>
              <a:rPr lang="uk-UA" sz="1400" b="1" dirty="0" err="1">
                <a:solidFill>
                  <a:schemeClr val="tx1"/>
                </a:solidFill>
              </a:rPr>
              <a:t>Варга</a:t>
            </a:r>
            <a:r>
              <a:rPr lang="uk-UA" sz="1400" dirty="0">
                <a:solidFill>
                  <a:schemeClr val="tx1"/>
                </a:solidFill>
              </a:rPr>
              <a:t>, доцент кафедри соціології та соціальної роботи Ужгородського національного </a:t>
            </a:r>
            <a:r>
              <a:rPr lang="uk-UA" sz="1400" dirty="0" smtClean="0">
                <a:solidFill>
                  <a:schemeClr val="tx1"/>
                </a:solidFill>
              </a:rPr>
              <a:t>університету</a:t>
            </a:r>
          </a:p>
          <a:p>
            <a:r>
              <a:rPr lang="uk-UA" sz="1400" b="1" dirty="0" smtClean="0">
                <a:solidFill>
                  <a:schemeClr val="tx1"/>
                </a:solidFill>
              </a:rPr>
              <a:t>Федір </a:t>
            </a:r>
            <a:r>
              <a:rPr lang="uk-UA" sz="1400" b="1" dirty="0" err="1" smtClean="0">
                <a:solidFill>
                  <a:schemeClr val="tx1"/>
                </a:solidFill>
              </a:rPr>
              <a:t>шандор</a:t>
            </a:r>
            <a:r>
              <a:rPr lang="uk-UA" sz="1400" b="1" dirty="0" smtClean="0">
                <a:solidFill>
                  <a:schemeClr val="tx1"/>
                </a:solidFill>
              </a:rPr>
              <a:t>, </a:t>
            </a:r>
            <a:r>
              <a:rPr lang="uk-UA" sz="1400" dirty="0" smtClean="0">
                <a:solidFill>
                  <a:schemeClr val="tx1"/>
                </a:solidFill>
              </a:rPr>
              <a:t>професор, завідувач </a:t>
            </a:r>
            <a:r>
              <a:rPr lang="uk-UA" sz="1400" dirty="0">
                <a:solidFill>
                  <a:schemeClr val="tx1"/>
                </a:solidFill>
              </a:rPr>
              <a:t>кафедри соціології та соціальної роботи Ужгородського національного університету</a:t>
            </a:r>
            <a:endParaRPr lang="uk-UA" dirty="0"/>
          </a:p>
          <a:p>
            <a:endParaRPr lang="ru-RU" dirty="0"/>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4290802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5" name="Прямоугольник 4"/>
          <p:cNvSpPr/>
          <p:nvPr/>
        </p:nvSpPr>
        <p:spPr>
          <a:xfrm>
            <a:off x="705678" y="1813173"/>
            <a:ext cx="9899374" cy="4093428"/>
          </a:xfrm>
          <a:prstGeom prst="rect">
            <a:avLst/>
          </a:prstGeom>
        </p:spPr>
        <p:txBody>
          <a:bodyPr wrap="square">
            <a:spAutoFit/>
          </a:bodyPr>
          <a:lstStyle/>
          <a:p>
            <a:pPr marL="285750" indent="-285750">
              <a:buFont typeface="Arial" panose="020B0604020202020204" pitchFamily="34" charset="0"/>
              <a:buChar char="•"/>
            </a:pPr>
            <a:r>
              <a:rPr lang="ru-RU" sz="2000" dirty="0" smtClean="0"/>
              <a:t>6 </a:t>
            </a:r>
            <a:r>
              <a:rPr lang="ru-RU" sz="2000" dirty="0" err="1"/>
              <a:t>фокусованих</a:t>
            </a:r>
            <a:r>
              <a:rPr lang="ru-RU" sz="2000" dirty="0"/>
              <a:t> </a:t>
            </a:r>
            <a:r>
              <a:rPr lang="ru-RU" sz="2000" dirty="0" err="1"/>
              <a:t>групових</a:t>
            </a:r>
            <a:r>
              <a:rPr lang="ru-RU" sz="2000" dirty="0"/>
              <a:t> </a:t>
            </a:r>
            <a:r>
              <a:rPr lang="ru-RU" sz="2000" dirty="0" err="1" smtClean="0"/>
              <a:t>інтерв’ю</a:t>
            </a:r>
            <a:r>
              <a:rPr lang="ru-RU" sz="2000" dirty="0" smtClean="0"/>
              <a:t> з:</a:t>
            </a:r>
            <a:r>
              <a:rPr lang="uk-UA" sz="2000" dirty="0"/>
              <a:t/>
            </a:r>
            <a:br>
              <a:rPr lang="uk-UA" sz="2000" dirty="0"/>
            </a:br>
            <a:r>
              <a:rPr lang="uk-UA" sz="2000" dirty="0" smtClean="0"/>
              <a:t>	- </a:t>
            </a:r>
            <a:r>
              <a:rPr lang="ru-RU" sz="2000" dirty="0" smtClean="0"/>
              <a:t>учителями</a:t>
            </a:r>
          </a:p>
          <a:p>
            <a:r>
              <a:rPr lang="ru-RU" sz="2000" dirty="0" smtClean="0"/>
              <a:t>	- </a:t>
            </a:r>
            <a:r>
              <a:rPr lang="ru-RU" sz="2000" dirty="0" err="1" smtClean="0"/>
              <a:t>учнями</a:t>
            </a:r>
            <a:r>
              <a:rPr lang="ru-RU" sz="2000" dirty="0" smtClean="0"/>
              <a:t> </a:t>
            </a:r>
            <a:r>
              <a:rPr lang="ru-RU" sz="2000" dirty="0" err="1"/>
              <a:t>закладів</a:t>
            </a:r>
            <a:r>
              <a:rPr lang="ru-RU" sz="2000" dirty="0"/>
              <a:t> </a:t>
            </a:r>
            <a:r>
              <a:rPr lang="ru-RU" sz="2000" dirty="0" err="1"/>
              <a:t>загальної</a:t>
            </a:r>
            <a:r>
              <a:rPr lang="ru-RU" sz="2000" dirty="0"/>
              <a:t> </a:t>
            </a:r>
            <a:r>
              <a:rPr lang="ru-RU" sz="2000" dirty="0" err="1"/>
              <a:t>середньої</a:t>
            </a:r>
            <a:r>
              <a:rPr lang="ru-RU" sz="2000" dirty="0"/>
              <a:t> </a:t>
            </a:r>
            <a:r>
              <a:rPr lang="ru-RU" sz="2000" dirty="0" err="1"/>
              <a:t>освіти</a:t>
            </a:r>
            <a:r>
              <a:rPr lang="ru-RU" sz="2000" dirty="0"/>
              <a:t> з </a:t>
            </a:r>
            <a:r>
              <a:rPr lang="ru-RU" sz="2000" dirty="0" err="1" smtClean="0"/>
              <a:t>угорською</a:t>
            </a:r>
            <a:r>
              <a:rPr lang="ru-RU" sz="2000" dirty="0" smtClean="0"/>
              <a:t> </a:t>
            </a:r>
            <a:r>
              <a:rPr lang="ru-RU" sz="2000" dirty="0" err="1"/>
              <a:t>мовою</a:t>
            </a:r>
            <a:r>
              <a:rPr lang="ru-RU" sz="2000" dirty="0"/>
              <a:t> </a:t>
            </a:r>
            <a:r>
              <a:rPr lang="ru-RU" sz="2000" dirty="0" err="1" smtClean="0"/>
              <a:t>навчання</a:t>
            </a:r>
            <a:r>
              <a:rPr lang="ru-RU" sz="2000" dirty="0" smtClean="0"/>
              <a:t>, </a:t>
            </a:r>
            <a:r>
              <a:rPr lang="ru-RU" sz="2000" dirty="0" err="1" smtClean="0"/>
              <a:t>серед</a:t>
            </a:r>
            <a:r>
              <a:rPr lang="ru-RU" sz="2000" dirty="0" smtClean="0"/>
              <a:t> </a:t>
            </a:r>
            <a:r>
              <a:rPr lang="ru-RU" sz="2000" dirty="0" err="1" smtClean="0"/>
              <a:t>яких</a:t>
            </a:r>
            <a:r>
              <a:rPr lang="ru-RU" sz="2000" dirty="0" smtClean="0"/>
              <a:t> </a:t>
            </a:r>
            <a:r>
              <a:rPr lang="ru-RU" sz="2000" dirty="0" err="1" smtClean="0"/>
              <a:t>були</a:t>
            </a:r>
            <a:r>
              <a:rPr lang="ru-RU" sz="2000" dirty="0" smtClean="0"/>
              <a:t> </a:t>
            </a:r>
            <a:r>
              <a:rPr lang="ru-RU" sz="2000" dirty="0" err="1" smtClean="0"/>
              <a:t>учні</a:t>
            </a:r>
            <a:r>
              <a:rPr lang="ru-RU" sz="2000" dirty="0" smtClean="0"/>
              <a:t>, </a:t>
            </a:r>
            <a:r>
              <a:rPr lang="ru-RU" sz="2000" dirty="0" err="1" smtClean="0"/>
              <a:t>які</a:t>
            </a:r>
            <a:r>
              <a:rPr lang="ru-RU" sz="2000" dirty="0" smtClean="0"/>
              <a:t> </a:t>
            </a:r>
            <a:r>
              <a:rPr lang="ru-RU" sz="2000" dirty="0" err="1" smtClean="0"/>
              <a:t>попередньо</a:t>
            </a:r>
            <a:r>
              <a:rPr lang="ru-RU" sz="2000" dirty="0" smtClean="0"/>
              <a:t> </a:t>
            </a:r>
            <a:r>
              <a:rPr lang="ru-RU" sz="2000" dirty="0" err="1" smtClean="0"/>
              <a:t>навчалися</a:t>
            </a:r>
            <a:r>
              <a:rPr lang="ru-RU" sz="2000" dirty="0" smtClean="0"/>
              <a:t> </a:t>
            </a:r>
            <a:r>
              <a:rPr lang="ru-RU" sz="2000" dirty="0" err="1" smtClean="0"/>
              <a:t>вшколі</a:t>
            </a:r>
            <a:r>
              <a:rPr lang="ru-RU" sz="2000" dirty="0" smtClean="0"/>
              <a:t> з </a:t>
            </a:r>
            <a:r>
              <a:rPr lang="ru-RU" sz="2000" dirty="0" err="1" smtClean="0"/>
              <a:t>українською</a:t>
            </a:r>
            <a:r>
              <a:rPr lang="ru-RU" sz="2000" dirty="0" smtClean="0"/>
              <a:t> </a:t>
            </a:r>
            <a:r>
              <a:rPr lang="ru-RU" sz="2000" dirty="0" err="1" smtClean="0"/>
              <a:t>мовою</a:t>
            </a:r>
            <a:r>
              <a:rPr lang="ru-RU" sz="2000" dirty="0" smtClean="0"/>
              <a:t> </a:t>
            </a:r>
            <a:r>
              <a:rPr lang="ru-RU" sz="2000" dirty="0" err="1" smtClean="0"/>
              <a:t>навчального</a:t>
            </a:r>
            <a:r>
              <a:rPr lang="ru-RU" sz="2000" dirty="0" smtClean="0"/>
              <a:t> </a:t>
            </a:r>
            <a:r>
              <a:rPr lang="ru-RU" sz="2000" dirty="0" err="1" smtClean="0"/>
              <a:t>процесу</a:t>
            </a:r>
            <a:r>
              <a:rPr lang="ru-RU" sz="2000" dirty="0" smtClean="0"/>
              <a:t>; </a:t>
            </a:r>
            <a:r>
              <a:rPr lang="uk-UA" sz="2000" dirty="0"/>
              <a:t/>
            </a:r>
            <a:br>
              <a:rPr lang="uk-UA" sz="2000" dirty="0"/>
            </a:br>
            <a:r>
              <a:rPr lang="uk-UA" sz="2000" dirty="0" smtClean="0"/>
              <a:t>	- </a:t>
            </a:r>
            <a:r>
              <a:rPr lang="ru-RU" sz="2000" dirty="0" smtClean="0"/>
              <a:t>батьками </a:t>
            </a:r>
            <a:r>
              <a:rPr lang="ru-RU" sz="2000" dirty="0" err="1"/>
              <a:t>учнів</a:t>
            </a:r>
            <a:r>
              <a:rPr lang="ru-RU" sz="2000" dirty="0"/>
              <a:t>;</a:t>
            </a:r>
            <a:r>
              <a:rPr lang="uk-UA" sz="2000" dirty="0"/>
              <a:t/>
            </a:r>
            <a:br>
              <a:rPr lang="uk-UA" sz="2000" dirty="0"/>
            </a:br>
            <a:r>
              <a:rPr lang="uk-UA" sz="2000" dirty="0" smtClean="0"/>
              <a:t>	- </a:t>
            </a:r>
            <a:r>
              <a:rPr lang="ru-RU" sz="2000" dirty="0" smtClean="0"/>
              <a:t>з </a:t>
            </a:r>
            <a:r>
              <a:rPr lang="ru-RU" sz="2000" dirty="0" err="1"/>
              <a:t>працівниками</a:t>
            </a:r>
            <a:r>
              <a:rPr lang="ru-RU" sz="2000" dirty="0"/>
              <a:t> </a:t>
            </a:r>
            <a:r>
              <a:rPr lang="ru-RU" sz="2000" dirty="0" err="1"/>
              <a:t>органів</a:t>
            </a:r>
            <a:r>
              <a:rPr lang="ru-RU" sz="2000" dirty="0"/>
              <a:t> </a:t>
            </a:r>
            <a:r>
              <a:rPr lang="ru-RU" sz="2000" dirty="0" err="1"/>
              <a:t>управління</a:t>
            </a:r>
            <a:r>
              <a:rPr lang="ru-RU" sz="2000" dirty="0"/>
              <a:t> </a:t>
            </a:r>
            <a:r>
              <a:rPr lang="ru-RU" sz="2000" dirty="0" err="1"/>
              <a:t>освітою</a:t>
            </a:r>
            <a:r>
              <a:rPr lang="ru-RU" sz="2000" dirty="0"/>
              <a:t>, методистами </a:t>
            </a:r>
            <a:r>
              <a:rPr lang="ru-RU" sz="2000" dirty="0" err="1"/>
              <a:t>регіональних</a:t>
            </a:r>
            <a:r>
              <a:rPr lang="ru-RU" sz="2000" dirty="0"/>
              <a:t> </a:t>
            </a:r>
            <a:r>
              <a:rPr lang="ru-RU" sz="2000" dirty="0" err="1"/>
              <a:t>філій</a:t>
            </a:r>
            <a:r>
              <a:rPr lang="ru-RU" sz="2000" dirty="0"/>
              <a:t> </a:t>
            </a:r>
            <a:r>
              <a:rPr lang="ru-RU" sz="2000" dirty="0" err="1" smtClean="0"/>
              <a:t>Інституту</a:t>
            </a:r>
            <a:r>
              <a:rPr lang="ru-RU" sz="2000" dirty="0" smtClean="0"/>
              <a:t> </a:t>
            </a:r>
            <a:r>
              <a:rPr lang="ru-RU" sz="2000" dirty="0" err="1" smtClean="0"/>
              <a:t>модернізації</a:t>
            </a:r>
            <a:r>
              <a:rPr lang="ru-RU" sz="2000" dirty="0" smtClean="0"/>
              <a:t> </a:t>
            </a:r>
            <a:r>
              <a:rPr lang="ru-RU" sz="2000" dirty="0" err="1"/>
              <a:t>змісту</a:t>
            </a:r>
            <a:r>
              <a:rPr lang="ru-RU" sz="2000" dirty="0"/>
              <a:t> </a:t>
            </a:r>
            <a:r>
              <a:rPr lang="ru-RU" sz="2000" dirty="0" err="1"/>
              <a:t>освіти</a:t>
            </a:r>
            <a:r>
              <a:rPr lang="ru-RU" sz="2000" dirty="0"/>
              <a:t>, </a:t>
            </a:r>
            <a:r>
              <a:rPr lang="ru-RU" sz="2000" dirty="0" err="1"/>
              <a:t>обласних</a:t>
            </a:r>
            <a:r>
              <a:rPr lang="ru-RU" sz="2000" dirty="0"/>
              <a:t> </a:t>
            </a:r>
            <a:r>
              <a:rPr lang="ru-RU" sz="2000" dirty="0" err="1"/>
              <a:t>інститутів</a:t>
            </a:r>
            <a:r>
              <a:rPr lang="ru-RU" sz="2000" dirty="0"/>
              <a:t> </a:t>
            </a:r>
            <a:r>
              <a:rPr lang="ru-RU" sz="2000" dirty="0" err="1"/>
              <a:t>післядипломної</a:t>
            </a:r>
            <a:r>
              <a:rPr lang="ru-RU" sz="2000" dirty="0"/>
              <a:t> </a:t>
            </a:r>
            <a:r>
              <a:rPr lang="ru-RU" sz="2000" dirty="0" err="1"/>
              <a:t>педагогічної</a:t>
            </a:r>
            <a:r>
              <a:rPr lang="ru-RU" sz="2000" dirty="0"/>
              <a:t> </a:t>
            </a:r>
            <a:r>
              <a:rPr lang="ru-RU" sz="2000" dirty="0" err="1"/>
              <a:t>освіти</a:t>
            </a:r>
            <a:r>
              <a:rPr lang="ru-RU" sz="2000" dirty="0"/>
              <a:t>, </a:t>
            </a:r>
            <a:r>
              <a:rPr lang="ru-RU" sz="2000" dirty="0" err="1"/>
              <a:t>які</a:t>
            </a:r>
            <a:r>
              <a:rPr lang="ru-RU" sz="2000" dirty="0"/>
              <a:t> </a:t>
            </a:r>
            <a:r>
              <a:rPr lang="ru-RU" sz="2000" dirty="0" err="1"/>
              <a:t>опікуються</a:t>
            </a:r>
            <a:r>
              <a:rPr lang="ru-RU" sz="2000" dirty="0"/>
              <a:t> </a:t>
            </a:r>
            <a:r>
              <a:rPr lang="ru-RU" sz="2000" dirty="0" err="1"/>
              <a:t>питаннями</a:t>
            </a:r>
            <a:r>
              <a:rPr lang="ru-RU" sz="2000" dirty="0"/>
              <a:t> </a:t>
            </a:r>
            <a:r>
              <a:rPr lang="ru-RU" sz="2000" dirty="0" err="1"/>
              <a:t>освіти</a:t>
            </a:r>
            <a:r>
              <a:rPr lang="ru-RU" sz="2000" dirty="0"/>
              <a:t> </a:t>
            </a:r>
            <a:r>
              <a:rPr lang="ru-RU" sz="2000" dirty="0" err="1"/>
              <a:t>національних</a:t>
            </a:r>
            <a:r>
              <a:rPr lang="ru-RU" sz="2000" dirty="0"/>
              <a:t> </a:t>
            </a:r>
            <a:r>
              <a:rPr lang="ru-RU" sz="2000" dirty="0" err="1"/>
              <a:t>меншин</a:t>
            </a:r>
            <a:r>
              <a:rPr lang="ru-RU" sz="2000" dirty="0"/>
              <a:t>, </a:t>
            </a:r>
            <a:r>
              <a:rPr lang="uk-UA" sz="2000" dirty="0"/>
              <a:t/>
            </a:r>
            <a:br>
              <a:rPr lang="uk-UA" sz="2000" dirty="0"/>
            </a:br>
            <a:r>
              <a:rPr lang="uk-UA" sz="2000" dirty="0" smtClean="0"/>
              <a:t>	</a:t>
            </a:r>
          </a:p>
          <a:p>
            <a:r>
              <a:rPr lang="uk-UA" sz="2000" dirty="0"/>
              <a:t>	</a:t>
            </a:r>
            <a:r>
              <a:rPr lang="ru-RU" sz="2000" dirty="0" err="1" smtClean="0"/>
              <a:t>Також</a:t>
            </a:r>
            <a:r>
              <a:rPr lang="ru-RU" sz="2000" dirty="0" smtClean="0"/>
              <a:t> </a:t>
            </a:r>
            <a:r>
              <a:rPr lang="ru-RU" sz="2000" dirty="0"/>
              <a:t>у команду </a:t>
            </a:r>
            <a:r>
              <a:rPr lang="ru-RU" sz="2000" dirty="0" err="1"/>
              <a:t>виконавців</a:t>
            </a:r>
            <a:r>
              <a:rPr lang="ru-RU" sz="2000" dirty="0"/>
              <a:t> </a:t>
            </a:r>
            <a:r>
              <a:rPr lang="ru-RU" sz="2000" dirty="0" err="1"/>
              <a:t>пректу</a:t>
            </a:r>
            <a:r>
              <a:rPr lang="ru-RU" sz="2000" dirty="0"/>
              <a:t> </a:t>
            </a:r>
            <a:r>
              <a:rPr lang="ru-RU" sz="2000" dirty="0" err="1"/>
              <a:t>залучені</a:t>
            </a:r>
            <a:r>
              <a:rPr lang="ru-RU" sz="2000" dirty="0"/>
              <a:t> </a:t>
            </a:r>
            <a:r>
              <a:rPr lang="ru-RU" sz="2000" dirty="0" err="1"/>
              <a:t>фахівці</a:t>
            </a:r>
            <a:r>
              <a:rPr lang="ru-RU" sz="2000" dirty="0"/>
              <a:t> з </a:t>
            </a:r>
            <a:r>
              <a:rPr lang="ru-RU" sz="2000" dirty="0" err="1"/>
              <a:t>медіааналізу</a:t>
            </a:r>
            <a:r>
              <a:rPr lang="ru-RU" sz="2000" dirty="0"/>
              <a:t> </a:t>
            </a:r>
            <a:r>
              <a:rPr lang="ru-RU" sz="2000" dirty="0" err="1"/>
              <a:t>регіональних</a:t>
            </a:r>
            <a:r>
              <a:rPr lang="ru-RU" sz="2000" dirty="0"/>
              <a:t> ЗМІ, </a:t>
            </a:r>
            <a:r>
              <a:rPr lang="ru-RU" sz="2000" dirty="0" err="1"/>
              <a:t>які</a:t>
            </a:r>
            <a:r>
              <a:rPr lang="ru-RU" sz="2000" dirty="0"/>
              <a:t> </a:t>
            </a:r>
            <a:r>
              <a:rPr lang="ru-RU" sz="2000" dirty="0" err="1"/>
              <a:t>володіють</a:t>
            </a:r>
            <a:r>
              <a:rPr lang="ru-RU" sz="2000" dirty="0"/>
              <a:t> </a:t>
            </a:r>
            <a:r>
              <a:rPr lang="ru-RU" sz="2000" dirty="0" err="1"/>
              <a:t>румунською</a:t>
            </a:r>
            <a:r>
              <a:rPr lang="ru-RU" sz="2000" dirty="0"/>
              <a:t>  </a:t>
            </a:r>
            <a:r>
              <a:rPr lang="ru-RU" sz="2000" dirty="0" err="1"/>
              <a:t>мовою</a:t>
            </a:r>
            <a:r>
              <a:rPr lang="ru-RU" sz="2000" dirty="0"/>
              <a:t>. </a:t>
            </a:r>
            <a:r>
              <a:rPr lang="uk-UA" sz="2000" dirty="0"/>
              <a:t/>
            </a:r>
            <a:br>
              <a:rPr lang="uk-UA" sz="2000" dirty="0"/>
            </a:br>
            <a:endParaRPr lang="uk-UA" sz="2000" dirty="0"/>
          </a:p>
        </p:txBody>
      </p:sp>
      <p:sp>
        <p:nvSpPr>
          <p:cNvPr id="6" name="Прямоугольник 5"/>
          <p:cNvSpPr/>
          <p:nvPr/>
        </p:nvSpPr>
        <p:spPr>
          <a:xfrm>
            <a:off x="705678" y="1036329"/>
            <a:ext cx="5812810" cy="646331"/>
          </a:xfrm>
          <a:prstGeom prst="rect">
            <a:avLst/>
          </a:prstGeom>
        </p:spPr>
        <p:txBody>
          <a:bodyPr wrap="none">
            <a:spAutoFit/>
          </a:bodyPr>
          <a:lstStyle/>
          <a:p>
            <a:r>
              <a:rPr lang="ru-RU" sz="3600" dirty="0"/>
              <a:t>У межах проекту п</a:t>
            </a:r>
            <a:r>
              <a:rPr lang="uk-UA" sz="3600" dirty="0" err="1"/>
              <a:t>роведено</a:t>
            </a:r>
            <a:r>
              <a:rPr lang="ru-RU" sz="3600" dirty="0"/>
              <a:t> </a:t>
            </a:r>
            <a:endParaRPr lang="uk-UA" sz="3600" dirty="0"/>
          </a:p>
        </p:txBody>
      </p:sp>
    </p:spTree>
    <p:extLst>
      <p:ext uri="{BB962C8B-B14F-4D97-AF65-F5344CB8AC3E}">
        <p14:creationId xmlns:p14="http://schemas.microsoft.com/office/powerpoint/2010/main" val="1656094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95300"/>
            <a:ext cx="10058400" cy="1085850"/>
          </a:xfrm>
        </p:spPr>
        <p:txBody>
          <a:bodyPr>
            <a:normAutofit/>
          </a:bodyPr>
          <a:lstStyle/>
          <a:p>
            <a:r>
              <a:rPr lang="uk-UA" b="1" dirty="0" smtClean="0">
                <a:solidFill>
                  <a:schemeClr val="accent1">
                    <a:lumMod val="50000"/>
                  </a:schemeClr>
                </a:solidFill>
                <a:effectLst>
                  <a:outerShdw blurRad="38100" dist="38100" dir="2700000" algn="tl">
                    <a:srgbClr val="000000">
                      <a:alpha val="43137"/>
                    </a:srgbClr>
                  </a:outerShdw>
                </a:effectLst>
              </a:rPr>
              <a:t>Фокус уваги:</a:t>
            </a:r>
            <a:endParaRPr lang="ru-RU" dirty="0"/>
          </a:p>
        </p:txBody>
      </p:sp>
      <p:sp>
        <p:nvSpPr>
          <p:cNvPr id="3" name="Объект 2"/>
          <p:cNvSpPr>
            <a:spLocks noGrp="1"/>
          </p:cNvSpPr>
          <p:nvPr>
            <p:ph idx="1"/>
          </p:nvPr>
        </p:nvSpPr>
        <p:spPr/>
        <p:txBody>
          <a:bodyPr>
            <a:normAutofit/>
          </a:bodyPr>
          <a:lstStyle/>
          <a:p>
            <a:pPr lvl="0">
              <a:buFont typeface="Wingdings" panose="05000000000000000000" pitchFamily="2" charset="2"/>
              <a:buChar char="Ø"/>
            </a:pPr>
            <a:r>
              <a:rPr lang="uk-UA" sz="2800" dirty="0" smtClean="0"/>
              <a:t> </a:t>
            </a:r>
            <a:r>
              <a:rPr lang="uk-UA" sz="2800" dirty="0" smtClean="0">
                <a:solidFill>
                  <a:schemeClr val="tx1"/>
                </a:solidFill>
              </a:rPr>
              <a:t>Перспективи </a:t>
            </a:r>
            <a:r>
              <a:rPr lang="uk-UA" sz="2800" dirty="0">
                <a:solidFill>
                  <a:schemeClr val="tx1"/>
                </a:solidFill>
              </a:rPr>
              <a:t>реалізації </a:t>
            </a:r>
            <a:r>
              <a:rPr lang="uk-UA" sz="2800" dirty="0" err="1">
                <a:solidFill>
                  <a:schemeClr val="tx1"/>
                </a:solidFill>
              </a:rPr>
              <a:t>мовної</a:t>
            </a:r>
            <a:r>
              <a:rPr lang="uk-UA" sz="2800" dirty="0">
                <a:solidFill>
                  <a:schemeClr val="tx1"/>
                </a:solidFill>
              </a:rPr>
              <a:t> статті Закону України «Про освіту»</a:t>
            </a:r>
            <a:endParaRPr lang="ru-RU" sz="2800" dirty="0">
              <a:solidFill>
                <a:schemeClr val="tx1"/>
              </a:solidFill>
            </a:endParaRPr>
          </a:p>
          <a:p>
            <a:pPr lvl="0">
              <a:buFont typeface="Wingdings" panose="05000000000000000000" pitchFamily="2" charset="2"/>
              <a:buChar char="Ø"/>
            </a:pPr>
            <a:r>
              <a:rPr lang="uk-UA" sz="2800" dirty="0" smtClean="0">
                <a:solidFill>
                  <a:schemeClr val="tx1"/>
                </a:solidFill>
              </a:rPr>
              <a:t>Ефективність </a:t>
            </a:r>
            <a:r>
              <a:rPr lang="uk-UA" sz="2800" dirty="0">
                <a:solidFill>
                  <a:schemeClr val="tx1"/>
                </a:solidFill>
              </a:rPr>
              <a:t>заходів, запропонованих Дорожньою картою імплементації </a:t>
            </a:r>
            <a:r>
              <a:rPr lang="uk-UA" sz="2800" dirty="0" err="1">
                <a:solidFill>
                  <a:schemeClr val="tx1"/>
                </a:solidFill>
              </a:rPr>
              <a:t>мовної</a:t>
            </a:r>
            <a:r>
              <a:rPr lang="uk-UA" sz="2800" dirty="0">
                <a:solidFill>
                  <a:schemeClr val="tx1"/>
                </a:solidFill>
              </a:rPr>
              <a:t> статті Закону України «Про освіту</a:t>
            </a:r>
            <a:r>
              <a:rPr lang="uk-UA" sz="2800" dirty="0" smtClean="0">
                <a:solidFill>
                  <a:schemeClr val="tx1"/>
                </a:solidFill>
              </a:rPr>
              <a:t>» </a:t>
            </a:r>
            <a:r>
              <a:rPr lang="uk-UA" sz="2800" dirty="0">
                <a:solidFill>
                  <a:schemeClr val="tx1"/>
                </a:solidFill>
              </a:rPr>
              <a:t>на 2019–2023 рр. </a:t>
            </a:r>
            <a:endParaRPr lang="uk-UA" sz="2800" dirty="0" smtClean="0">
              <a:solidFill>
                <a:schemeClr val="tx1"/>
              </a:solidFill>
            </a:endParaRPr>
          </a:p>
          <a:p>
            <a:pPr lvl="0">
              <a:buFont typeface="Wingdings" panose="05000000000000000000" pitchFamily="2" charset="2"/>
              <a:buChar char="Ø"/>
            </a:pPr>
            <a:r>
              <a:rPr lang="uk-UA" sz="2800" dirty="0" smtClean="0">
                <a:solidFill>
                  <a:schemeClr val="tx1"/>
                </a:solidFill>
              </a:rPr>
              <a:t> Ефективні </a:t>
            </a:r>
            <a:r>
              <a:rPr lang="uk-UA" sz="2800" dirty="0">
                <a:solidFill>
                  <a:schemeClr val="tx1"/>
                </a:solidFill>
              </a:rPr>
              <a:t>шляхи побудови комунікаційної стратегії щодо вироблення позитивного ставлення до вивчення української мови</a:t>
            </a:r>
            <a:endParaRPr lang="ru-RU" sz="2800"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286025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Попередні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smtClean="0">
                <a:solidFill>
                  <a:schemeClr val="accent1">
                    <a:lumMod val="50000"/>
                  </a:schemeClr>
                </a:solidFill>
                <a:effectLst>
                  <a:outerShdw blurRad="38100" dist="38100" dir="2700000" algn="tl">
                    <a:srgbClr val="000000">
                      <a:alpha val="43137"/>
                    </a:srgbClr>
                  </a:outerShdw>
                </a:effectLst>
              </a:rPr>
              <a:t>учнями</a:t>
            </a:r>
            <a:r>
              <a:rPr lang="ru-RU" b="1" dirty="0" smtClean="0">
                <a:solidFill>
                  <a:schemeClr val="accent1">
                    <a:lumMod val="50000"/>
                  </a:schemeClr>
                </a:solidFill>
                <a:effectLst>
                  <a:outerShdw blurRad="38100" dist="38100" dir="2700000" algn="tl">
                    <a:srgbClr val="000000">
                      <a:alpha val="43137"/>
                    </a:srgbClr>
                  </a:outerShdw>
                </a:effectLst>
              </a:rPr>
              <a:t> та батьками</a:t>
            </a:r>
            <a:endParaRPr lang="ru-RU" dirty="0"/>
          </a:p>
        </p:txBody>
      </p:sp>
      <p:sp>
        <p:nvSpPr>
          <p:cNvPr id="3" name="Объект 2"/>
          <p:cNvSpPr>
            <a:spLocks noGrp="1"/>
          </p:cNvSpPr>
          <p:nvPr>
            <p:ph idx="1"/>
          </p:nvPr>
        </p:nvSpPr>
        <p:spPr>
          <a:xfrm>
            <a:off x="1097280" y="1845734"/>
            <a:ext cx="9246870" cy="4023360"/>
          </a:xfrm>
        </p:spPr>
        <p:txBody>
          <a:bodyPr>
            <a:normAutofit/>
          </a:bodyPr>
          <a:lstStyle/>
          <a:p>
            <a:r>
              <a:rPr lang="ru-RU" sz="2800" dirty="0" smtClean="0"/>
              <a:t>У </a:t>
            </a:r>
            <a:r>
              <a:rPr lang="ru-RU" sz="2800" dirty="0"/>
              <a:t>межах проекту п</a:t>
            </a:r>
            <a:r>
              <a:rPr lang="uk-UA" sz="2800" dirty="0" err="1"/>
              <a:t>роведено</a:t>
            </a:r>
            <a:r>
              <a:rPr lang="uk-UA" sz="2800" dirty="0"/>
              <a:t> </a:t>
            </a:r>
            <a:r>
              <a:rPr lang="ru-RU" sz="2800" dirty="0" err="1" smtClean="0"/>
              <a:t>фокусован</a:t>
            </a:r>
            <a:r>
              <a:rPr lang="uk-UA" sz="2800" dirty="0" smtClean="0"/>
              <a:t>і</a:t>
            </a:r>
            <a:r>
              <a:rPr lang="ru-RU" sz="2800" dirty="0" smtClean="0"/>
              <a:t> </a:t>
            </a:r>
            <a:r>
              <a:rPr lang="ru-RU" sz="2800" dirty="0" err="1" smtClean="0"/>
              <a:t>групові</a:t>
            </a:r>
            <a:r>
              <a:rPr lang="ru-RU" sz="2800" dirty="0" smtClean="0"/>
              <a:t> </a:t>
            </a:r>
            <a:r>
              <a:rPr lang="ru-RU" sz="2800" dirty="0" err="1" smtClean="0"/>
              <a:t>інтерв’ю</a:t>
            </a:r>
            <a:r>
              <a:rPr lang="ru-RU" sz="2800" dirty="0" smtClean="0"/>
              <a:t> з:</a:t>
            </a:r>
          </a:p>
          <a:p>
            <a:endParaRPr lang="ru-RU" sz="2800" dirty="0" smtClean="0"/>
          </a:p>
          <a:p>
            <a:pPr>
              <a:buFont typeface="Wingdings" panose="05000000000000000000" pitchFamily="2" charset="2"/>
              <a:buChar char="Ø"/>
            </a:pPr>
            <a:r>
              <a:rPr lang="ru-RU" sz="2800" dirty="0" smtClean="0"/>
              <a:t>2 </a:t>
            </a:r>
            <a:r>
              <a:rPr lang="ru-RU" sz="2800" dirty="0"/>
              <a:t>фокус-</a:t>
            </a:r>
            <a:r>
              <a:rPr lang="ru-RU" sz="2800" dirty="0" err="1"/>
              <a:t>групи</a:t>
            </a:r>
            <a:r>
              <a:rPr lang="ru-RU" sz="2800" dirty="0"/>
              <a:t> – у </a:t>
            </a:r>
            <a:r>
              <a:rPr lang="ru-RU" sz="2800" dirty="0" smtClean="0"/>
              <a:t>школах </a:t>
            </a:r>
            <a:r>
              <a:rPr lang="ru-RU" sz="2800" dirty="0"/>
              <a:t>з </a:t>
            </a:r>
            <a:r>
              <a:rPr lang="ru-RU" sz="2800" dirty="0" err="1"/>
              <a:t>румунською</a:t>
            </a:r>
            <a:r>
              <a:rPr lang="ru-RU" sz="2800" dirty="0"/>
              <a:t> </a:t>
            </a:r>
            <a:r>
              <a:rPr lang="ru-RU" sz="2800" dirty="0" err="1"/>
              <a:t>мовою</a:t>
            </a:r>
            <a:r>
              <a:rPr lang="ru-RU" sz="2800" dirty="0"/>
              <a:t> </a:t>
            </a:r>
            <a:r>
              <a:rPr lang="ru-RU" sz="2800" dirty="0" err="1"/>
              <a:t>освітнього</a:t>
            </a:r>
            <a:r>
              <a:rPr lang="ru-RU" sz="2800" dirty="0"/>
              <a:t> </a:t>
            </a:r>
            <a:r>
              <a:rPr lang="ru-RU" sz="2800" dirty="0" err="1"/>
              <a:t>процесу</a:t>
            </a:r>
            <a:r>
              <a:rPr lang="ru-RU" sz="2800" dirty="0"/>
              <a:t>, де </a:t>
            </a:r>
            <a:r>
              <a:rPr lang="ru-RU" sz="2800" dirty="0" err="1"/>
              <a:t>серед</a:t>
            </a:r>
            <a:r>
              <a:rPr lang="ru-RU" sz="2800" dirty="0"/>
              <a:t> </a:t>
            </a:r>
            <a:r>
              <a:rPr lang="ru-RU" sz="2800" dirty="0" err="1"/>
              <a:t>респондентів</a:t>
            </a:r>
            <a:r>
              <a:rPr lang="ru-RU" sz="2800" dirty="0"/>
              <a:t> </a:t>
            </a:r>
            <a:r>
              <a:rPr lang="ru-RU" sz="2800" dirty="0" err="1" smtClean="0"/>
              <a:t>були</a:t>
            </a:r>
            <a:r>
              <a:rPr lang="ru-RU" sz="2800" dirty="0" smtClean="0"/>
              <a:t> </a:t>
            </a:r>
            <a:r>
              <a:rPr lang="ru-RU" sz="2800" dirty="0" err="1"/>
              <a:t>ті</a:t>
            </a:r>
            <a:r>
              <a:rPr lang="ru-RU" sz="2800" dirty="0"/>
              <a:t>, </a:t>
            </a:r>
            <a:r>
              <a:rPr lang="ru-RU" sz="2800" dirty="0" err="1"/>
              <a:t>хто</a:t>
            </a:r>
            <a:r>
              <a:rPr lang="ru-RU" sz="2800" dirty="0"/>
              <a:t> </a:t>
            </a:r>
            <a:r>
              <a:rPr lang="ru-RU" sz="2800" dirty="0" err="1"/>
              <a:t>навчалися</a:t>
            </a:r>
            <a:r>
              <a:rPr lang="ru-RU" sz="2800" dirty="0"/>
              <a:t> </a:t>
            </a:r>
            <a:r>
              <a:rPr lang="ru-RU" sz="2800" dirty="0" err="1"/>
              <a:t>попередньо</a:t>
            </a:r>
            <a:r>
              <a:rPr lang="ru-RU" sz="2800" dirty="0"/>
              <a:t> у </a:t>
            </a:r>
            <a:r>
              <a:rPr lang="ru-RU" sz="2800" dirty="0" err="1"/>
              <a:t>школі</a:t>
            </a:r>
            <a:r>
              <a:rPr lang="ru-RU" sz="2800" dirty="0"/>
              <a:t> з </a:t>
            </a:r>
            <a:r>
              <a:rPr lang="ru-RU" sz="2800" dirty="0" err="1"/>
              <a:t>українською</a:t>
            </a:r>
            <a:r>
              <a:rPr lang="ru-RU" sz="2800" dirty="0"/>
              <a:t> </a:t>
            </a:r>
            <a:r>
              <a:rPr lang="ru-RU" sz="2800" dirty="0" err="1"/>
              <a:t>мовою</a:t>
            </a:r>
            <a:r>
              <a:rPr lang="ru-RU" sz="2800" dirty="0"/>
              <a:t> </a:t>
            </a:r>
            <a:r>
              <a:rPr lang="ru-RU" sz="2800" dirty="0" err="1"/>
              <a:t>освітнього</a:t>
            </a:r>
            <a:r>
              <a:rPr lang="ru-RU" sz="2800" dirty="0"/>
              <a:t> </a:t>
            </a:r>
            <a:r>
              <a:rPr lang="ru-RU" sz="2800" dirty="0" err="1" smtClean="0"/>
              <a:t>процесу</a:t>
            </a:r>
            <a:r>
              <a:rPr lang="ru-RU" sz="2800" dirty="0" smtClean="0"/>
              <a:t>; </a:t>
            </a:r>
            <a:r>
              <a:rPr lang="uk-UA" sz="2800" dirty="0" smtClean="0"/>
              <a:t> </a:t>
            </a:r>
          </a:p>
          <a:p>
            <a:pPr>
              <a:buFont typeface="Wingdings" panose="05000000000000000000" pitchFamily="2" charset="2"/>
              <a:buChar char="Ø"/>
            </a:pPr>
            <a:r>
              <a:rPr lang="uk-UA" sz="2800" dirty="0" smtClean="0"/>
              <a:t>батьками учнів</a:t>
            </a: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263351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Попередні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smtClean="0">
                <a:solidFill>
                  <a:schemeClr val="accent1">
                    <a:lumMod val="50000"/>
                  </a:schemeClr>
                </a:solidFill>
                <a:effectLst>
                  <a:outerShdw blurRad="38100" dist="38100" dir="2700000" algn="tl">
                    <a:srgbClr val="000000">
                      <a:alpha val="43137"/>
                    </a:srgbClr>
                  </a:outerShdw>
                </a:effectLst>
              </a:rPr>
              <a:t>учнями</a:t>
            </a:r>
            <a:r>
              <a:rPr lang="ru-RU" b="1" dirty="0" smtClean="0">
                <a:solidFill>
                  <a:schemeClr val="accent1">
                    <a:lumMod val="50000"/>
                  </a:schemeClr>
                </a:solidFill>
                <a:effectLst>
                  <a:outerShdw blurRad="38100" dist="38100" dir="2700000" algn="tl">
                    <a:srgbClr val="000000">
                      <a:alpha val="43137"/>
                    </a:srgbClr>
                  </a:outerShdw>
                </a:effectLst>
              </a:rPr>
              <a:t> та батьками</a:t>
            </a:r>
            <a:endParaRPr lang="ru-RU" dirty="0"/>
          </a:p>
        </p:txBody>
      </p:sp>
      <p:sp>
        <p:nvSpPr>
          <p:cNvPr id="3" name="Объект 2"/>
          <p:cNvSpPr>
            <a:spLocks noGrp="1"/>
          </p:cNvSpPr>
          <p:nvPr>
            <p:ph idx="1"/>
          </p:nvPr>
        </p:nvSpPr>
        <p:spPr>
          <a:xfrm>
            <a:off x="1097280" y="1845734"/>
            <a:ext cx="9246870" cy="4023360"/>
          </a:xfrm>
        </p:spPr>
        <p:txBody>
          <a:bodyPr>
            <a:normAutofit fontScale="92500" lnSpcReduction="10000"/>
          </a:bodyPr>
          <a:lstStyle/>
          <a:p>
            <a:pPr algn="ctr"/>
            <a:r>
              <a:rPr lang="uk-UA" sz="2800" dirty="0"/>
              <a:t>Учасники обох фокус-груп є представниками угорської національності і вважають себе громадянами України. </a:t>
            </a:r>
            <a:endParaRPr lang="uk-UA" sz="2800" dirty="0" smtClean="0"/>
          </a:p>
          <a:p>
            <a:pPr algn="ctr"/>
            <a:r>
              <a:rPr lang="uk-UA" sz="2800" dirty="0" smtClean="0"/>
              <a:t>Вони спілкуються </a:t>
            </a:r>
            <a:r>
              <a:rPr lang="uk-UA" sz="2800" dirty="0"/>
              <a:t>переважно угорською мовою, лише дехто – російською. </a:t>
            </a:r>
            <a:endParaRPr lang="uk-UA" sz="2800" dirty="0" smtClean="0"/>
          </a:p>
          <a:p>
            <a:pPr algn="ctr"/>
            <a:r>
              <a:rPr lang="uk-UA" sz="2800" dirty="0" smtClean="0"/>
              <a:t>Відзначають</a:t>
            </a:r>
            <a:r>
              <a:rPr lang="uk-UA" sz="2800" dirty="0"/>
              <a:t>, що громадяни України повинні володіти українською мовою на </a:t>
            </a:r>
            <a:r>
              <a:rPr lang="uk-UA" sz="2800" dirty="0" smtClean="0"/>
              <a:t>середньому рівні </a:t>
            </a:r>
          </a:p>
          <a:p>
            <a:pPr algn="ctr"/>
            <a:r>
              <a:rPr lang="uk-UA" sz="2600" dirty="0" smtClean="0"/>
              <a:t>(</a:t>
            </a:r>
            <a:r>
              <a:rPr lang="uk-UA" sz="2600" i="1" dirty="0"/>
              <a:t>І.: На вашу думку, чи мають громадяни України володіти українською мовою? - Всі відповіли один за одним ТАК. Р.: Якщо ми йдем у якісь установи, поліклініку, </a:t>
            </a:r>
            <a:r>
              <a:rPr lang="uk-UA" sz="2600" i="1" dirty="0" err="1"/>
              <a:t>військомат</a:t>
            </a:r>
            <a:r>
              <a:rPr lang="uk-UA" sz="2600" i="1" dirty="0"/>
              <a:t>, то це потрібно, але складно</a:t>
            </a:r>
            <a:r>
              <a:rPr lang="uk-UA" sz="2600" i="1" dirty="0" smtClean="0"/>
              <a:t>.)</a:t>
            </a:r>
            <a:endParaRPr lang="ru-RU" sz="2600" dirty="0"/>
          </a:p>
          <a:p>
            <a:endParaRPr lang="ru-RU" sz="2800" dirty="0" smtClean="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795747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статті </a:t>
            </a:r>
            <a:r>
              <a:rPr lang="uk-UA" b="1" dirty="0" smtClean="0">
                <a:solidFill>
                  <a:schemeClr val="accent1">
                    <a:lumMod val="50000"/>
                  </a:schemeClr>
                </a:solidFill>
                <a:effectLst>
                  <a:outerShdw blurRad="38100" dist="38100" dir="2700000" algn="tl">
                    <a:srgbClr val="000000">
                      <a:alpha val="43137"/>
                    </a:srgbClr>
                  </a:outerShdw>
                </a:effectLst>
              </a:rPr>
              <a:t>Закону </a:t>
            </a:r>
            <a:r>
              <a:rPr lang="uk-UA" b="1" dirty="0">
                <a:solidFill>
                  <a:schemeClr val="accent1">
                    <a:lumMod val="50000"/>
                  </a:schemeClr>
                </a:solidFill>
                <a:effectLst>
                  <a:outerShdw blurRad="38100" dist="38100" dir="2700000" algn="tl">
                    <a:srgbClr val="000000">
                      <a:alpha val="43137"/>
                    </a:srgbClr>
                  </a:outerShdw>
                </a:effectLst>
              </a:rPr>
              <a:t>України «Про освіту»</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rmAutofit fontScale="92500" lnSpcReduction="10000"/>
          </a:bodyPr>
          <a:lstStyle/>
          <a:p>
            <a:pPr>
              <a:lnSpc>
                <a:spcPct val="100000"/>
              </a:lnSpc>
              <a:spcBef>
                <a:spcPts val="0"/>
              </a:spcBef>
              <a:spcAft>
                <a:spcPts val="0"/>
              </a:spcAft>
              <a:buFontTx/>
              <a:buChar char="-"/>
            </a:pPr>
            <a:r>
              <a:rPr lang="uk-UA" sz="2800" b="1" dirty="0" smtClean="0"/>
              <a:t>певна </a:t>
            </a:r>
            <a:r>
              <a:rPr lang="uk-UA" sz="2800" b="1" dirty="0"/>
              <a:t>суперечність у відповіді на запитання щодо рівності шансів представників різних національностей в Україні </a:t>
            </a:r>
            <a:endParaRPr lang="uk-UA" sz="2800" b="1" dirty="0" smtClean="0"/>
          </a:p>
          <a:p>
            <a:pPr marL="0" indent="0" algn="ctr">
              <a:lnSpc>
                <a:spcPct val="100000"/>
              </a:lnSpc>
              <a:spcBef>
                <a:spcPts val="0"/>
              </a:spcBef>
              <a:spcAft>
                <a:spcPts val="0"/>
              </a:spcAft>
              <a:buNone/>
            </a:pPr>
            <a:endParaRPr lang="uk-UA" sz="2400" dirty="0" smtClean="0"/>
          </a:p>
          <a:p>
            <a:pPr marL="0" indent="0" algn="ctr">
              <a:lnSpc>
                <a:spcPct val="100000"/>
              </a:lnSpc>
              <a:spcBef>
                <a:spcPts val="0"/>
              </a:spcBef>
              <a:spcAft>
                <a:spcPts val="0"/>
              </a:spcAft>
              <a:buNone/>
            </a:pPr>
            <a:r>
              <a:rPr lang="uk-UA" sz="2400" dirty="0" smtClean="0"/>
              <a:t>(</a:t>
            </a:r>
            <a:r>
              <a:rPr lang="uk-UA" sz="2400" i="1" dirty="0" err="1"/>
              <a:t>І:На</a:t>
            </a:r>
            <a:r>
              <a:rPr lang="uk-UA" sz="2400" i="1" dirty="0"/>
              <a:t> вашу думку чи представники всіх національностей мають рівні шанси в Україні? – Р.: так (відповіли одразу) І.: Якщо ви йдете на роботу, то кому з кандидатів </a:t>
            </a:r>
            <a:r>
              <a:rPr lang="uk-UA" sz="2400" i="1" dirty="0" err="1"/>
              <a:t>нададуть</a:t>
            </a:r>
            <a:r>
              <a:rPr lang="uk-UA" sz="2400" i="1" dirty="0"/>
              <a:t> перевагу? Р 1.: Українцю. – Р 2: Того виберуть хто краще знає мову</a:t>
            </a:r>
            <a:r>
              <a:rPr lang="uk-UA" sz="2400" i="1" dirty="0" smtClean="0"/>
              <a:t>.)</a:t>
            </a:r>
          </a:p>
          <a:p>
            <a:pPr marL="0" indent="0" algn="ctr">
              <a:lnSpc>
                <a:spcPct val="100000"/>
              </a:lnSpc>
              <a:spcBef>
                <a:spcPts val="0"/>
              </a:spcBef>
              <a:spcAft>
                <a:spcPts val="0"/>
              </a:spcAft>
              <a:buNone/>
            </a:pPr>
            <a:r>
              <a:rPr lang="uk-UA" sz="2400" i="1" dirty="0" smtClean="0"/>
              <a:t> </a:t>
            </a:r>
          </a:p>
          <a:p>
            <a:pPr>
              <a:lnSpc>
                <a:spcPct val="100000"/>
              </a:lnSpc>
              <a:spcBef>
                <a:spcPts val="0"/>
              </a:spcBef>
              <a:spcAft>
                <a:spcPts val="0"/>
              </a:spcAft>
              <a:buFontTx/>
              <a:buChar char="-"/>
            </a:pPr>
            <a:r>
              <a:rPr lang="uk-UA" sz="2800" b="1" dirty="0" smtClean="0"/>
              <a:t>певна </a:t>
            </a:r>
            <a:r>
              <a:rPr lang="uk-UA" sz="2800" b="1" dirty="0"/>
              <a:t>необізнаність щодо </a:t>
            </a:r>
            <a:r>
              <a:rPr lang="uk-UA" sz="2800" b="1" dirty="0" smtClean="0"/>
              <a:t>змісту нормативних документів щодо </a:t>
            </a:r>
            <a:r>
              <a:rPr lang="uk-UA" sz="2800" b="1" dirty="0" err="1" smtClean="0"/>
              <a:t>мовної</a:t>
            </a:r>
            <a:r>
              <a:rPr lang="uk-UA" sz="2800" b="1" dirty="0" smtClean="0"/>
              <a:t> політики </a:t>
            </a:r>
          </a:p>
          <a:p>
            <a:pPr marL="0" indent="0" algn="ctr">
              <a:lnSpc>
                <a:spcPct val="100000"/>
              </a:lnSpc>
              <a:spcBef>
                <a:spcPts val="0"/>
              </a:spcBef>
              <a:spcAft>
                <a:spcPts val="0"/>
              </a:spcAft>
              <a:buNone/>
            </a:pPr>
            <a:r>
              <a:rPr lang="uk-UA" sz="2600" dirty="0" smtClean="0"/>
              <a:t>(</a:t>
            </a:r>
            <a:r>
              <a:rPr lang="uk-UA" sz="2600" i="1" dirty="0"/>
              <a:t>І.: Чули про реформу? - Всі відповіли НЕ ЧУЛИ. - І:Звідки ви дізналися про </a:t>
            </a:r>
            <a:r>
              <a:rPr lang="uk-UA" sz="2600" i="1" dirty="0" err="1"/>
              <a:t>мовну</a:t>
            </a:r>
            <a:r>
              <a:rPr lang="uk-UA" sz="2600" i="1" dirty="0"/>
              <a:t> статтю закону? – Р.: інтернет… вчителі…в газеті)</a:t>
            </a:r>
            <a:endParaRPr lang="ru-RU" sz="2600" dirty="0"/>
          </a:p>
          <a:p>
            <a:pPr>
              <a:lnSpc>
                <a:spcPct val="100000"/>
              </a:lnSpc>
              <a:spcBef>
                <a:spcPts val="0"/>
              </a:spcBef>
              <a:spcAft>
                <a:spcPts val="0"/>
              </a:spcAft>
              <a:buFontTx/>
              <a:buChar char="-"/>
            </a:pPr>
            <a:endParaRPr lang="ru-RU" sz="24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092497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статті Закону України «Про освіту»</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rmAutofit/>
          </a:bodyPr>
          <a:lstStyle/>
          <a:p>
            <a:r>
              <a:rPr lang="uk-UA" sz="2800" dirty="0" smtClean="0"/>
              <a:t>-</a:t>
            </a:r>
            <a:r>
              <a:rPr lang="uk-UA" sz="2800" b="1" dirty="0"/>
              <a:t>Закон «Про забезпечення функціонування української мови як державної», </a:t>
            </a:r>
            <a:r>
              <a:rPr lang="uk-UA" sz="2800" b="1" dirty="0" smtClean="0"/>
              <a:t>сприймають </a:t>
            </a:r>
            <a:r>
              <a:rPr lang="uk-UA" sz="2800" b="1" dirty="0"/>
              <a:t>як заборону використовувати материнську мову </a:t>
            </a:r>
            <a:endParaRPr lang="uk-UA" sz="2800" b="1" dirty="0" smtClean="0"/>
          </a:p>
          <a:p>
            <a:pPr algn="ctr"/>
            <a:r>
              <a:rPr lang="uk-UA" sz="2400" i="1" dirty="0" smtClean="0"/>
              <a:t>Р</a:t>
            </a:r>
            <a:r>
              <a:rPr lang="uk-UA" sz="2400" i="1" dirty="0"/>
              <a:t>.: Ми чули що на материнській мові, на власній  можна відповідати, говорити, розмовляти лише на вулиці, вдома, а в державних установах і </a:t>
            </a:r>
            <a:r>
              <a:rPr lang="uk-UA" sz="2400" i="1" dirty="0" err="1"/>
              <a:t>тд</a:t>
            </a:r>
            <a:r>
              <a:rPr lang="uk-UA" sz="2400" i="1" dirty="0"/>
              <a:t> це заборонено законом від вчорашнього дня. Ніби так виглядає, що заборонено використовувати материнську мову. Також від 5 класу будуть вводити деякі предмети на українській мові. Від цього нам страшно, тому що досконало ми її не знаємо. Ми не можемо сформулювати думку на у</a:t>
            </a:r>
            <a:r>
              <a:rPr lang="ru-RU" sz="2400" i="1" dirty="0"/>
              <a:t>к</a:t>
            </a:r>
            <a:r>
              <a:rPr lang="uk-UA" sz="2400" i="1" dirty="0" err="1"/>
              <a:t>раїнській</a:t>
            </a:r>
            <a:r>
              <a:rPr lang="uk-UA" sz="2400" i="1" dirty="0"/>
              <a:t> мові тому що думаємо на угорській і маємо малий запас слів. </a:t>
            </a:r>
            <a:endParaRPr lang="ru-RU" sz="2400" dirty="0"/>
          </a:p>
          <a:p>
            <a:pPr lvl="0"/>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07613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a:t>
            </a:r>
            <a:r>
              <a:rPr lang="uk-UA" b="1" dirty="0" smtClean="0">
                <a:solidFill>
                  <a:schemeClr val="accent1">
                    <a:lumMod val="50000"/>
                  </a:schemeClr>
                </a:solidFill>
                <a:effectLst>
                  <a:outerShdw blurRad="38100" dist="38100" dir="2700000" algn="tl">
                    <a:srgbClr val="000000">
                      <a:alpha val="43137"/>
                    </a:srgbClr>
                  </a:outerShdw>
                </a:effectLst>
              </a:rPr>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статті Закону України «Про освіту</a:t>
            </a:r>
            <a:r>
              <a:rPr lang="uk-UA" b="1" dirty="0">
                <a:solidFill>
                  <a:schemeClr val="accent1">
                    <a:lumMod val="50000"/>
                  </a:schemeClr>
                </a:solidFill>
                <a:effectLst>
                  <a:outerShdw blurRad="38100" dist="38100" dir="2700000" algn="tl">
                    <a:srgbClr val="000000">
                      <a:alpha val="43137"/>
                    </a:srgbClr>
                  </a:outerShdw>
                </a:effectLst>
              </a:rPr>
              <a:t>»</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rmAutofit fontScale="92500" lnSpcReduction="10000"/>
          </a:bodyPr>
          <a:lstStyle/>
          <a:p>
            <a:pPr lvl="0"/>
            <a:r>
              <a:rPr lang="uk-UA" sz="2800" dirty="0" smtClean="0"/>
              <a:t>- </a:t>
            </a:r>
            <a:r>
              <a:rPr lang="uk-UA" sz="2400" b="1" dirty="0" smtClean="0"/>
              <a:t>українською </a:t>
            </a:r>
            <a:r>
              <a:rPr lang="uk-UA" sz="2400" b="1" dirty="0"/>
              <a:t>мовою викладаються лише українська мова і література і захист </a:t>
            </a:r>
            <a:r>
              <a:rPr lang="uk-UA" sz="2400" b="1" dirty="0" smtClean="0"/>
              <a:t>вітчизни </a:t>
            </a:r>
          </a:p>
          <a:p>
            <a:pPr lvl="0" algn="ctr"/>
            <a:r>
              <a:rPr lang="uk-UA" i="1" dirty="0" smtClean="0"/>
              <a:t>І.: </a:t>
            </a:r>
            <a:r>
              <a:rPr lang="uk-UA" i="1" dirty="0"/>
              <a:t>Але якщо у вас українська, то тільки на українській мові? – Р.: Ні. – І.: Тобто, вам перекладають на угорську? – Р.: Так, тому хто не розуміє</a:t>
            </a:r>
            <a:r>
              <a:rPr lang="uk-UA" i="1" dirty="0" smtClean="0"/>
              <a:t>.</a:t>
            </a:r>
            <a:endParaRPr lang="ru-RU" dirty="0"/>
          </a:p>
          <a:p>
            <a:pPr lvl="0"/>
            <a:r>
              <a:rPr lang="uk-UA" dirty="0" smtClean="0"/>
              <a:t>- </a:t>
            </a:r>
            <a:r>
              <a:rPr lang="uk-UA" sz="2400" b="1" dirty="0" smtClean="0"/>
              <a:t>мовчазний </a:t>
            </a:r>
            <a:r>
              <a:rPr lang="uk-UA" sz="2400" b="1" dirty="0"/>
              <a:t>опір збільшенню кількості предметів, що вивчатимуться українською мовою, оскільки </a:t>
            </a:r>
            <a:r>
              <a:rPr lang="uk-UA" sz="2400" b="1" dirty="0" smtClean="0"/>
              <a:t>учні </a:t>
            </a:r>
            <a:r>
              <a:rPr lang="uk-UA" sz="2400" b="1" dirty="0"/>
              <a:t>не володіють українською мовою настільки, щоб вивчати нею певні предмети </a:t>
            </a:r>
            <a:endParaRPr lang="uk-UA" sz="2400" b="1" dirty="0" smtClean="0"/>
          </a:p>
          <a:p>
            <a:pPr lvl="0" algn="ctr"/>
            <a:r>
              <a:rPr lang="uk-UA" dirty="0" smtClean="0"/>
              <a:t>І</a:t>
            </a:r>
            <a:r>
              <a:rPr lang="uk-UA" i="1" dirty="0"/>
              <a:t>.: Як ви ставитесь до того що більшість предметів буде викладатись </a:t>
            </a:r>
            <a:r>
              <a:rPr lang="uk-UA" i="1" dirty="0" err="1"/>
              <a:t>укр</a:t>
            </a:r>
            <a:r>
              <a:rPr lang="uk-UA" i="1" dirty="0"/>
              <a:t>  мовою? – Р.: НЕМАЄ відповіді ,всі мовчать. – І.: Ви вже 10й </a:t>
            </a:r>
            <a:r>
              <a:rPr lang="uk-UA" i="1" dirty="0" err="1"/>
              <a:t>клас,чи</a:t>
            </a:r>
            <a:r>
              <a:rPr lang="uk-UA" i="1" dirty="0"/>
              <a:t> вивчили б ви краще  </a:t>
            </a:r>
            <a:r>
              <a:rPr lang="uk-UA" i="1" dirty="0" err="1"/>
              <a:t>укр</a:t>
            </a:r>
            <a:r>
              <a:rPr lang="uk-UA" i="1" dirty="0"/>
              <a:t> мову якби вчили деякі предмети українською? Р.: </a:t>
            </a:r>
            <a:r>
              <a:rPr lang="uk-UA" i="1" dirty="0" err="1"/>
              <a:t>ні,бо</a:t>
            </a:r>
            <a:r>
              <a:rPr lang="uk-UA" i="1" dirty="0"/>
              <a:t> ми би не </a:t>
            </a:r>
            <a:r>
              <a:rPr lang="uk-UA" i="1" dirty="0" smtClean="0"/>
              <a:t>розуміли</a:t>
            </a:r>
            <a:endParaRPr lang="ru-RU" dirty="0"/>
          </a:p>
          <a:p>
            <a:pPr lvl="0"/>
            <a:r>
              <a:rPr lang="uk-UA" dirty="0" smtClean="0"/>
              <a:t>- </a:t>
            </a:r>
            <a:r>
              <a:rPr lang="uk-UA" sz="2400" b="1" dirty="0" smtClean="0"/>
              <a:t>відчувають </a:t>
            </a:r>
            <a:r>
              <a:rPr lang="uk-UA" sz="2400" b="1" dirty="0"/>
              <a:t>приниження і дискримінацію</a:t>
            </a:r>
            <a:r>
              <a:rPr lang="uk-UA" sz="2400" dirty="0"/>
              <a:t> </a:t>
            </a:r>
            <a:endParaRPr lang="uk-UA" sz="2400" dirty="0" smtClean="0"/>
          </a:p>
          <a:p>
            <a:pPr lvl="0" algn="ctr"/>
            <a:r>
              <a:rPr lang="uk-UA" i="1" dirty="0" smtClean="0"/>
              <a:t>І</a:t>
            </a:r>
            <a:r>
              <a:rPr lang="uk-UA" i="1" dirty="0"/>
              <a:t>.: Яка у вас була реакція, що буде перехід на українську мову і що буде менше угорської? – Р.: відчуття приниження, дискримінації національної </a:t>
            </a:r>
            <a:r>
              <a:rPr lang="uk-UA" i="1" dirty="0" smtClean="0"/>
              <a:t>меншини</a:t>
            </a:r>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53902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a:t>
            </a:r>
            <a:r>
              <a:rPr lang="uk-UA" b="1" dirty="0" smtClean="0">
                <a:solidFill>
                  <a:schemeClr val="accent1">
                    <a:lumMod val="50000"/>
                  </a:schemeClr>
                </a:solidFill>
                <a:effectLst>
                  <a:outerShdw blurRad="38100" dist="38100" dir="2700000" algn="tl">
                    <a:srgbClr val="000000">
                      <a:alpha val="43137"/>
                    </a:srgbClr>
                  </a:outerShdw>
                </a:effectLst>
              </a:rPr>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статті Закону України «Про освіту</a:t>
            </a:r>
            <a:r>
              <a:rPr lang="uk-UA" b="1" dirty="0">
                <a:solidFill>
                  <a:schemeClr val="accent1">
                    <a:lumMod val="50000"/>
                  </a:schemeClr>
                </a:solidFill>
                <a:effectLst>
                  <a:outerShdw blurRad="38100" dist="38100" dir="2700000" algn="tl">
                    <a:srgbClr val="000000">
                      <a:alpha val="43137"/>
                    </a:srgbClr>
                  </a:outerShdw>
                </a:effectLst>
              </a:rPr>
              <a:t>»</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Autofit/>
          </a:bodyPr>
          <a:lstStyle/>
          <a:p>
            <a:pPr marL="0" lvl="0">
              <a:lnSpc>
                <a:spcPct val="100000"/>
              </a:lnSpc>
              <a:spcBef>
                <a:spcPts val="0"/>
              </a:spcBef>
              <a:spcAft>
                <a:spcPts val="0"/>
              </a:spcAft>
            </a:pPr>
            <a:r>
              <a:rPr lang="uk-UA" sz="2400" dirty="0" smtClean="0"/>
              <a:t>-</a:t>
            </a:r>
            <a:r>
              <a:rPr lang="uk-UA" sz="2400" b="1" dirty="0" smtClean="0"/>
              <a:t>сподівання </a:t>
            </a:r>
            <a:r>
              <a:rPr lang="uk-UA" sz="2400" b="1" dirty="0"/>
              <a:t>на те, що до закону буде </a:t>
            </a:r>
            <a:r>
              <a:rPr lang="uk-UA" sz="2400" b="1" dirty="0" err="1"/>
              <a:t>внесено</a:t>
            </a:r>
            <a:r>
              <a:rPr lang="uk-UA" sz="2400" b="1" dirty="0"/>
              <a:t> зміни </a:t>
            </a:r>
            <a:endParaRPr lang="uk-UA" sz="2400" b="1" dirty="0" smtClean="0"/>
          </a:p>
          <a:p>
            <a:pPr marL="0" lvl="0" algn="ctr">
              <a:lnSpc>
                <a:spcPct val="100000"/>
              </a:lnSpc>
              <a:spcBef>
                <a:spcPts val="0"/>
              </a:spcBef>
              <a:spcAft>
                <a:spcPts val="0"/>
              </a:spcAft>
            </a:pPr>
            <a:r>
              <a:rPr lang="uk-UA" sz="2200" i="1" dirty="0" smtClean="0"/>
              <a:t>Р</a:t>
            </a:r>
            <a:r>
              <a:rPr lang="uk-UA" sz="2200" i="1" dirty="0"/>
              <a:t>.: Хай змінять закон. Закон треба </a:t>
            </a:r>
            <a:r>
              <a:rPr lang="uk-UA" sz="2200" i="1" dirty="0" smtClean="0"/>
              <a:t>міняти </a:t>
            </a:r>
            <a:endParaRPr lang="ru-RU" sz="2200" dirty="0"/>
          </a:p>
          <a:p>
            <a:pPr marL="0" lvl="0">
              <a:lnSpc>
                <a:spcPct val="100000"/>
              </a:lnSpc>
              <a:spcBef>
                <a:spcPts val="0"/>
              </a:spcBef>
              <a:spcAft>
                <a:spcPts val="0"/>
              </a:spcAft>
            </a:pPr>
            <a:r>
              <a:rPr lang="uk-UA" sz="2400" dirty="0" smtClean="0"/>
              <a:t>- </a:t>
            </a:r>
            <a:r>
              <a:rPr lang="uk-UA" sz="2400" b="1" dirty="0" smtClean="0"/>
              <a:t>кардинально </a:t>
            </a:r>
            <a:r>
              <a:rPr lang="uk-UA" sz="2400" b="1" dirty="0"/>
              <a:t>протилежні точки </a:t>
            </a:r>
            <a:r>
              <a:rPr lang="uk-UA" sz="2400" b="1" dirty="0" smtClean="0"/>
              <a:t>зору на </a:t>
            </a:r>
            <a:r>
              <a:rPr lang="uk-UA" sz="2400" b="1" dirty="0"/>
              <a:t>збереження національної </a:t>
            </a:r>
            <a:r>
              <a:rPr lang="uk-UA" sz="2400" b="1" dirty="0" smtClean="0"/>
              <a:t>ідентичності</a:t>
            </a:r>
          </a:p>
          <a:p>
            <a:pPr marL="0" lvl="0" algn="ctr">
              <a:lnSpc>
                <a:spcPct val="100000"/>
              </a:lnSpc>
              <a:spcBef>
                <a:spcPts val="0"/>
              </a:spcBef>
              <a:spcAft>
                <a:spcPts val="0"/>
              </a:spcAft>
            </a:pPr>
            <a:r>
              <a:rPr lang="uk-UA" sz="2200" i="1" dirty="0" smtClean="0"/>
              <a:t>Р </a:t>
            </a:r>
            <a:r>
              <a:rPr lang="uk-UA" sz="2200" i="1" dirty="0"/>
              <a:t>1: Бояться що буде порушена національна ідентичність, що буде витіснення угорських меншин. - І.: Не боїтесь, що ваша національна меншина може українізуватись? Р 2: Не пропаде, все буде </a:t>
            </a:r>
            <a:r>
              <a:rPr lang="uk-UA" sz="2200" i="1" dirty="0" smtClean="0"/>
              <a:t>добре</a:t>
            </a:r>
            <a:endParaRPr lang="ru-RU" sz="2200" dirty="0"/>
          </a:p>
          <a:p>
            <a:pPr marL="0" lvl="0">
              <a:lnSpc>
                <a:spcPct val="100000"/>
              </a:lnSpc>
              <a:spcBef>
                <a:spcPts val="0"/>
              </a:spcBef>
              <a:spcAft>
                <a:spcPts val="0"/>
              </a:spcAft>
            </a:pPr>
            <a:r>
              <a:rPr lang="uk-UA" sz="2400" dirty="0" smtClean="0"/>
              <a:t>- </a:t>
            </a:r>
            <a:r>
              <a:rPr lang="uk-UA" sz="2400" b="1" dirty="0" smtClean="0"/>
              <a:t>позитивне ставлення до </a:t>
            </a:r>
            <a:r>
              <a:rPr lang="uk-UA" sz="2400" b="1" dirty="0"/>
              <a:t>двомовної </a:t>
            </a:r>
            <a:r>
              <a:rPr lang="uk-UA" sz="2400" b="1" dirty="0" smtClean="0"/>
              <a:t>освіти </a:t>
            </a:r>
          </a:p>
          <a:p>
            <a:pPr marL="0" lvl="0" algn="ctr">
              <a:lnSpc>
                <a:spcPct val="100000"/>
              </a:lnSpc>
              <a:spcBef>
                <a:spcPts val="0"/>
              </a:spcBef>
              <a:spcAft>
                <a:spcPts val="0"/>
              </a:spcAft>
            </a:pPr>
            <a:r>
              <a:rPr lang="uk-UA" sz="2200" i="1" dirty="0" smtClean="0"/>
              <a:t>Чи </a:t>
            </a:r>
            <a:r>
              <a:rPr lang="uk-UA" sz="2200" i="1" dirty="0"/>
              <a:t>можливо одночасно навчатися 2ма мовами? – Р.: можна… Р 2: можливо Р 3: Наприклад вчитися двома мовами. Р 4: так, мені це подобається</a:t>
            </a:r>
            <a:endParaRPr lang="ru-RU" sz="2200" dirty="0"/>
          </a:p>
          <a:p>
            <a:pPr marL="0" lvl="0">
              <a:lnSpc>
                <a:spcPct val="100000"/>
              </a:lnSpc>
              <a:spcBef>
                <a:spcPts val="0"/>
              </a:spcBef>
              <a:spcAft>
                <a:spcPts val="0"/>
              </a:spcAft>
            </a:pPr>
            <a:r>
              <a:rPr lang="uk-UA" sz="2400" dirty="0" smtClean="0"/>
              <a:t>- </a:t>
            </a:r>
            <a:r>
              <a:rPr lang="uk-UA" sz="2400" b="1" dirty="0" smtClean="0"/>
              <a:t>українську </a:t>
            </a:r>
            <a:r>
              <a:rPr lang="uk-UA" sz="2400" b="1" dirty="0"/>
              <a:t>мову слід вивчати якомога раніше</a:t>
            </a:r>
            <a:r>
              <a:rPr lang="uk-UA" sz="2400" dirty="0"/>
              <a:t> </a:t>
            </a:r>
            <a:endParaRPr lang="uk-UA" sz="2400" dirty="0" smtClean="0"/>
          </a:p>
          <a:p>
            <a:pPr marL="0" lvl="0" algn="ctr">
              <a:lnSpc>
                <a:spcPct val="100000"/>
              </a:lnSpc>
              <a:spcBef>
                <a:spcPts val="0"/>
              </a:spcBef>
              <a:spcAft>
                <a:spcPts val="0"/>
              </a:spcAft>
            </a:pPr>
            <a:r>
              <a:rPr lang="uk-UA" sz="2200" i="1" dirty="0" smtClean="0"/>
              <a:t>Р</a:t>
            </a:r>
            <a:r>
              <a:rPr lang="uk-UA" sz="2200" i="1" dirty="0"/>
              <a:t>: Хто хоче добре знати по-українськи, то  треба вчити з першого класу, а не з п’ятого</a:t>
            </a:r>
            <a:r>
              <a:rPr lang="uk-UA" sz="2400" i="1" dirty="0" smtClean="0"/>
              <a:t>.</a:t>
            </a:r>
            <a:endParaRPr lang="ru-RU" sz="2400" dirty="0"/>
          </a:p>
          <a:p>
            <a:pPr lvl="0"/>
            <a:endParaRPr lang="ru-RU" sz="24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23235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800" b="1" dirty="0" err="1">
                <a:solidFill>
                  <a:schemeClr val="accent1">
                    <a:lumMod val="50000"/>
                  </a:schemeClr>
                </a:solidFill>
                <a:effectLst>
                  <a:outerShdw blurRad="38100" dist="38100" dir="2700000" algn="tl">
                    <a:srgbClr val="000000">
                      <a:alpha val="43137"/>
                    </a:srgbClr>
                  </a:outerShdw>
                </a:effectLst>
              </a:rPr>
              <a:t>Представлення</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Української</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асоціації</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дослідників</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освіти</a:t>
            </a:r>
            <a:r>
              <a:rPr lang="ru-RU" sz="4800" b="1" dirty="0">
                <a:solidFill>
                  <a:schemeClr val="accent1">
                    <a:lumMod val="50000"/>
                  </a:schemeClr>
                </a:solidFill>
                <a:effectLst>
                  <a:outerShdw blurRad="38100" dist="38100" dir="2700000" algn="tl">
                    <a:srgbClr val="000000">
                      <a:alpha val="43137"/>
                    </a:srgbClr>
                  </a:outerShdw>
                </a:effectLst>
              </a:rPr>
              <a:t> та проекту </a:t>
            </a:r>
            <a:r>
              <a:rPr lang="ru-RU" sz="4800" b="1" dirty="0" smtClean="0">
                <a:solidFill>
                  <a:schemeClr val="accent1">
                    <a:lumMod val="50000"/>
                  </a:schemeClr>
                </a:solidFill>
                <a:effectLst>
                  <a:outerShdw blurRad="38100" dist="38100" dir="2700000" algn="tl">
                    <a:srgbClr val="000000">
                      <a:alpha val="43137"/>
                    </a:srgbClr>
                  </a:outerShdw>
                </a:effectLst>
              </a:rPr>
              <a:t/>
            </a:r>
            <a:br>
              <a:rPr lang="ru-RU" sz="4800" b="1" dirty="0" smtClean="0">
                <a:solidFill>
                  <a:schemeClr val="accent1">
                    <a:lumMod val="50000"/>
                  </a:schemeClr>
                </a:solidFill>
                <a:effectLst>
                  <a:outerShdw blurRad="38100" dist="38100" dir="2700000" algn="tl">
                    <a:srgbClr val="000000">
                      <a:alpha val="43137"/>
                    </a:srgbClr>
                  </a:outerShdw>
                </a:effectLst>
              </a:rPr>
            </a:br>
            <a:r>
              <a:rPr lang="ru-RU" sz="4800" b="1" dirty="0" smtClean="0">
                <a:solidFill>
                  <a:schemeClr val="accent1">
                    <a:lumMod val="50000"/>
                  </a:schemeClr>
                </a:solidFill>
                <a:effectLst>
                  <a:outerShdw blurRad="38100" dist="38100" dir="2700000" algn="tl">
                    <a:srgbClr val="000000">
                      <a:alpha val="43137"/>
                    </a:srgbClr>
                  </a:outerShdw>
                </a:effectLst>
              </a:rPr>
              <a:t>«</a:t>
            </a:r>
            <a:r>
              <a:rPr lang="ru-RU" sz="4800" b="1" dirty="0">
                <a:solidFill>
                  <a:schemeClr val="accent1">
                    <a:lumMod val="50000"/>
                  </a:schemeClr>
                </a:solidFill>
                <a:effectLst>
                  <a:outerShdw blurRad="38100" dist="38100" dir="2700000" algn="tl">
                    <a:srgbClr val="000000">
                      <a:alpha val="43137"/>
                    </a:srgbClr>
                  </a:outerShdw>
                </a:effectLst>
              </a:rPr>
              <a:t>На </a:t>
            </a:r>
            <a:r>
              <a:rPr lang="ru-RU" sz="4800" b="1" dirty="0" err="1">
                <a:solidFill>
                  <a:schemeClr val="accent1">
                    <a:lumMod val="50000"/>
                  </a:schemeClr>
                </a:solidFill>
                <a:effectLst>
                  <a:outerShdw blurRad="38100" dist="38100" dir="2700000" algn="tl">
                    <a:srgbClr val="000000">
                      <a:alpha val="43137"/>
                    </a:srgbClr>
                  </a:outerShdw>
                </a:effectLst>
              </a:rPr>
              <a:t>освітніх</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перехрестях</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діалог</a:t>
            </a:r>
            <a:r>
              <a:rPr lang="ru-RU" sz="4800" b="1" dirty="0">
                <a:solidFill>
                  <a:schemeClr val="accent1">
                    <a:lumMod val="50000"/>
                  </a:schemeClr>
                </a:solidFill>
                <a:effectLst>
                  <a:outerShdw blurRad="38100" dist="38100" dir="2700000" algn="tl">
                    <a:srgbClr val="000000">
                      <a:alpha val="43137"/>
                    </a:srgbClr>
                  </a:outerShdw>
                </a:effectLst>
              </a:rPr>
              <a:t> з </a:t>
            </a:r>
            <a:r>
              <a:rPr lang="ru-RU" sz="4800" b="1" dirty="0" err="1">
                <a:solidFill>
                  <a:schemeClr val="accent1">
                    <a:lumMod val="50000"/>
                  </a:schemeClr>
                </a:solidFill>
                <a:effectLst>
                  <a:outerShdw blurRad="38100" dist="38100" dir="2700000" algn="tl">
                    <a:srgbClr val="000000">
                      <a:alpha val="43137"/>
                    </a:srgbClr>
                  </a:outerShdw>
                </a:effectLst>
              </a:rPr>
              <a:t>національними</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меншинами</a:t>
            </a:r>
            <a:r>
              <a:rPr lang="ru-RU" sz="4800" b="1" dirty="0">
                <a:solidFill>
                  <a:schemeClr val="accent1">
                    <a:lumMod val="50000"/>
                  </a:schemeClr>
                </a:solidFill>
                <a:effectLst>
                  <a:outerShdw blurRad="38100" dist="38100" dir="2700000" algn="tl">
                    <a:srgbClr val="000000">
                      <a:alpha val="43137"/>
                    </a:srgbClr>
                  </a:outerShdw>
                </a:effectLst>
              </a:rPr>
              <a:t> у </a:t>
            </a:r>
            <a:r>
              <a:rPr lang="ru-RU" sz="4800" b="1" dirty="0" err="1">
                <a:solidFill>
                  <a:schemeClr val="accent1">
                    <a:lumMod val="50000"/>
                  </a:schemeClr>
                </a:solidFill>
                <a:effectLst>
                  <a:outerShdw blurRad="38100" dist="38100" dir="2700000" algn="tl">
                    <a:srgbClr val="000000">
                      <a:alpha val="43137"/>
                    </a:srgbClr>
                  </a:outerShdw>
                </a:effectLst>
              </a:rPr>
              <a:t>Чернівецькій</a:t>
            </a:r>
            <a:r>
              <a:rPr lang="ru-RU" sz="4800" b="1" dirty="0">
                <a:solidFill>
                  <a:schemeClr val="accent1">
                    <a:lumMod val="50000"/>
                  </a:schemeClr>
                </a:solidFill>
                <a:effectLst>
                  <a:outerShdw blurRad="38100" dist="38100" dir="2700000" algn="tl">
                    <a:srgbClr val="000000">
                      <a:alpha val="43137"/>
                    </a:srgbClr>
                  </a:outerShdw>
                </a:effectLst>
              </a:rPr>
              <a:t> та </a:t>
            </a:r>
            <a:r>
              <a:rPr lang="ru-RU" sz="4800" b="1" dirty="0" err="1">
                <a:solidFill>
                  <a:schemeClr val="accent1">
                    <a:lumMod val="50000"/>
                  </a:schemeClr>
                </a:solidFill>
                <a:effectLst>
                  <a:outerShdw blurRad="38100" dist="38100" dir="2700000" algn="tl">
                    <a:srgbClr val="000000">
                      <a:alpha val="43137"/>
                    </a:srgbClr>
                  </a:outerShdw>
                </a:effectLst>
              </a:rPr>
              <a:t>Закарпатській</a:t>
            </a:r>
            <a:r>
              <a:rPr lang="ru-RU" sz="4800" b="1" dirty="0">
                <a:solidFill>
                  <a:schemeClr val="accent1">
                    <a:lumMod val="50000"/>
                  </a:schemeClr>
                </a:solidFill>
                <a:effectLst>
                  <a:outerShdw blurRad="38100" dist="38100" dir="2700000" algn="tl">
                    <a:srgbClr val="000000">
                      <a:alpha val="43137"/>
                    </a:srgbClr>
                  </a:outerShdw>
                </a:effectLst>
              </a:rPr>
              <a:t> областях</a:t>
            </a:r>
            <a:r>
              <a:rPr lang="ru-RU" sz="4800" b="1" dirty="0" smtClean="0">
                <a:solidFill>
                  <a:schemeClr val="accent1">
                    <a:lumMod val="50000"/>
                  </a:schemeClr>
                </a:solidFill>
                <a:effectLst>
                  <a:outerShdw blurRad="38100" dist="38100" dir="2700000" algn="tl">
                    <a:srgbClr val="000000">
                      <a:alpha val="43137"/>
                    </a:srgbClr>
                  </a:outerShdw>
                </a:effectLst>
              </a:rPr>
              <a:t>»</a:t>
            </a:r>
            <a:endParaRPr lang="ru-RU" sz="48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100051" y="4325112"/>
            <a:ext cx="10058400" cy="1637538"/>
          </a:xfrm>
        </p:spPr>
        <p:txBody>
          <a:bodyPr>
            <a:normAutofit fontScale="92500"/>
          </a:bodyPr>
          <a:lstStyle/>
          <a:p>
            <a:r>
              <a:rPr lang="ru-RU" b="1" dirty="0" err="1" smtClean="0">
                <a:solidFill>
                  <a:schemeClr val="tx1"/>
                </a:solidFill>
              </a:rPr>
              <a:t>Світлана</a:t>
            </a:r>
            <a:r>
              <a:rPr lang="ru-RU" b="1" dirty="0" smtClean="0">
                <a:solidFill>
                  <a:schemeClr val="tx1"/>
                </a:solidFill>
              </a:rPr>
              <a:t> </a:t>
            </a:r>
            <a:r>
              <a:rPr lang="ru-RU" b="1" dirty="0" err="1">
                <a:solidFill>
                  <a:schemeClr val="tx1"/>
                </a:solidFill>
              </a:rPr>
              <a:t>Щудло</a:t>
            </a:r>
            <a:r>
              <a:rPr lang="ru-RU" b="1" dirty="0">
                <a:solidFill>
                  <a:schemeClr val="tx1"/>
                </a:solidFill>
              </a:rPr>
              <a:t>, </a:t>
            </a:r>
            <a:r>
              <a:rPr lang="ru-RU" dirty="0" err="1"/>
              <a:t>Українська</a:t>
            </a:r>
            <a:r>
              <a:rPr lang="ru-RU" dirty="0"/>
              <a:t> </a:t>
            </a:r>
            <a:r>
              <a:rPr lang="ru-RU" dirty="0" err="1"/>
              <a:t>асоціація</a:t>
            </a:r>
            <a:r>
              <a:rPr lang="ru-RU" dirty="0"/>
              <a:t> </a:t>
            </a:r>
            <a:r>
              <a:rPr lang="ru-RU" dirty="0" err="1"/>
              <a:t>дослідників</a:t>
            </a:r>
            <a:r>
              <a:rPr lang="ru-RU" dirty="0"/>
              <a:t> </a:t>
            </a:r>
            <a:r>
              <a:rPr lang="ru-RU" dirty="0" err="1"/>
              <a:t>освіти</a:t>
            </a:r>
            <a:r>
              <a:rPr lang="ru-RU" dirty="0"/>
              <a:t>, президент, доктор </a:t>
            </a:r>
            <a:r>
              <a:rPr lang="ru-RU" dirty="0" err="1"/>
              <a:t>соціологічних</a:t>
            </a:r>
            <a:r>
              <a:rPr lang="ru-RU" dirty="0"/>
              <a:t> наук, </a:t>
            </a:r>
            <a:r>
              <a:rPr lang="ru-RU" dirty="0" err="1"/>
              <a:t>професор</a:t>
            </a:r>
            <a:endParaRPr lang="ru-RU" dirty="0"/>
          </a:p>
          <a:p>
            <a:r>
              <a:rPr lang="ru-RU" b="1" dirty="0">
                <a:solidFill>
                  <a:schemeClr val="tx1"/>
                </a:solidFill>
              </a:rPr>
              <a:t>Оксана Заболотна</a:t>
            </a:r>
            <a:r>
              <a:rPr lang="ru-RU" dirty="0"/>
              <a:t>, </a:t>
            </a:r>
            <a:r>
              <a:rPr lang="ru-RU" dirty="0" err="1"/>
              <a:t>Українська</a:t>
            </a:r>
            <a:r>
              <a:rPr lang="ru-RU" dirty="0"/>
              <a:t> </a:t>
            </a:r>
            <a:r>
              <a:rPr lang="ru-RU" dirty="0" err="1"/>
              <a:t>асоціація</a:t>
            </a:r>
            <a:r>
              <a:rPr lang="ru-RU" dirty="0"/>
              <a:t> </a:t>
            </a:r>
            <a:r>
              <a:rPr lang="ru-RU" dirty="0" err="1"/>
              <a:t>дослідників</a:t>
            </a:r>
            <a:r>
              <a:rPr lang="ru-RU" dirty="0"/>
              <a:t> </a:t>
            </a:r>
            <a:r>
              <a:rPr lang="ru-RU" dirty="0" err="1"/>
              <a:t>освіти</a:t>
            </a:r>
            <a:r>
              <a:rPr lang="ru-RU" dirty="0"/>
              <a:t>, </a:t>
            </a:r>
            <a:r>
              <a:rPr lang="ru-RU" dirty="0" err="1"/>
              <a:t>віце</a:t>
            </a:r>
            <a:r>
              <a:rPr lang="ru-RU" dirty="0"/>
              <a:t>-президент, доктор </a:t>
            </a:r>
            <a:r>
              <a:rPr lang="ru-RU" dirty="0" err="1"/>
              <a:t>педагогічних</a:t>
            </a:r>
            <a:r>
              <a:rPr lang="ru-RU" dirty="0"/>
              <a:t> наук, </a:t>
            </a:r>
            <a:r>
              <a:rPr lang="ru-RU" dirty="0" err="1"/>
              <a:t>професор</a:t>
            </a:r>
            <a:endParaRPr lang="ru-RU" dirty="0"/>
          </a:p>
          <a:p>
            <a:endParaRPr lang="ru-RU" dirty="0"/>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105270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a:t>
            </a:r>
            <a:r>
              <a:rPr lang="uk-UA" b="1" dirty="0" smtClean="0">
                <a:solidFill>
                  <a:schemeClr val="accent1">
                    <a:lumMod val="50000"/>
                  </a:schemeClr>
                </a:solidFill>
                <a:effectLst>
                  <a:outerShdw blurRad="38100" dist="38100" dir="2700000" algn="tl">
                    <a:srgbClr val="000000">
                      <a:alpha val="43137"/>
                    </a:srgbClr>
                  </a:outerShdw>
                </a:effectLst>
              </a:rPr>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статті Закону України «Про освіту</a:t>
            </a:r>
            <a:r>
              <a:rPr lang="uk-UA" b="1" dirty="0">
                <a:solidFill>
                  <a:schemeClr val="accent1">
                    <a:lumMod val="50000"/>
                  </a:schemeClr>
                </a:solidFill>
                <a:effectLst>
                  <a:outerShdw blurRad="38100" dist="38100" dir="2700000" algn="tl">
                    <a:srgbClr val="000000">
                      <a:alpha val="43137"/>
                    </a:srgbClr>
                  </a:outerShdw>
                </a:effectLst>
              </a:rPr>
              <a:t>»</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Autofit/>
          </a:bodyPr>
          <a:lstStyle/>
          <a:p>
            <a:pPr marL="0" lvl="0">
              <a:lnSpc>
                <a:spcPct val="100000"/>
              </a:lnSpc>
              <a:spcBef>
                <a:spcPts val="0"/>
              </a:spcBef>
              <a:spcAft>
                <a:spcPts val="0"/>
              </a:spcAft>
            </a:pPr>
            <a:r>
              <a:rPr lang="uk-UA" sz="2400" dirty="0" smtClean="0"/>
              <a:t>- </a:t>
            </a:r>
            <a:r>
              <a:rPr lang="uk-UA" b="1" dirty="0"/>
              <a:t>Учні не вважають, що перехід на українську мову викладання більшості предметів </a:t>
            </a:r>
            <a:r>
              <a:rPr lang="uk-UA" b="1" dirty="0" smtClean="0"/>
              <a:t>підвищить </a:t>
            </a:r>
            <a:r>
              <a:rPr lang="uk-UA" b="1" dirty="0"/>
              <a:t>можливості вступу до закладів вищої </a:t>
            </a:r>
            <a:r>
              <a:rPr lang="uk-UA" b="1" dirty="0" smtClean="0"/>
              <a:t>освіти </a:t>
            </a:r>
          </a:p>
          <a:p>
            <a:pPr marL="0" lvl="0" algn="ctr">
              <a:lnSpc>
                <a:spcPct val="100000"/>
              </a:lnSpc>
              <a:spcBef>
                <a:spcPts val="0"/>
              </a:spcBef>
              <a:spcAft>
                <a:spcPts val="0"/>
              </a:spcAft>
            </a:pPr>
            <a:r>
              <a:rPr lang="uk-UA" i="1" dirty="0" smtClean="0"/>
              <a:t>Р</a:t>
            </a:r>
            <a:r>
              <a:rPr lang="uk-UA" i="1" dirty="0"/>
              <a:t>.: Бо не лише знання з української мови потрібні для вступу, а і багато інших є питань по поводу вступу в українські </a:t>
            </a:r>
            <a:r>
              <a:rPr lang="uk-UA" i="1" dirty="0" smtClean="0"/>
              <a:t>вузи. </a:t>
            </a:r>
          </a:p>
          <a:p>
            <a:pPr marL="0" lvl="0">
              <a:lnSpc>
                <a:spcPct val="100000"/>
              </a:lnSpc>
              <a:spcBef>
                <a:spcPts val="0"/>
              </a:spcBef>
              <a:spcAft>
                <a:spcPts val="0"/>
              </a:spcAft>
            </a:pPr>
            <a:r>
              <a:rPr lang="uk-UA" dirty="0" smtClean="0"/>
              <a:t>- </a:t>
            </a:r>
            <a:r>
              <a:rPr lang="uk-UA" b="1" dirty="0" smtClean="0"/>
              <a:t>не </a:t>
            </a:r>
            <a:r>
              <a:rPr lang="uk-UA" b="1" dirty="0"/>
              <a:t>планують вступати до </a:t>
            </a:r>
            <a:r>
              <a:rPr lang="uk-UA" b="1" dirty="0" smtClean="0"/>
              <a:t>вишів</a:t>
            </a:r>
          </a:p>
          <a:p>
            <a:pPr marL="0" lvl="0">
              <a:lnSpc>
                <a:spcPct val="100000"/>
              </a:lnSpc>
              <a:spcBef>
                <a:spcPts val="0"/>
              </a:spcBef>
              <a:spcAft>
                <a:spcPts val="0"/>
              </a:spcAft>
            </a:pPr>
            <a:r>
              <a:rPr lang="uk-UA" b="1" i="1" dirty="0" smtClean="0"/>
              <a:t>І:</a:t>
            </a:r>
            <a:r>
              <a:rPr lang="uk-UA" i="1" dirty="0" smtClean="0"/>
              <a:t>Куди </a:t>
            </a:r>
            <a:r>
              <a:rPr lang="uk-UA" i="1" dirty="0"/>
              <a:t>плануєте йти вчитись? – Р 1: -у </a:t>
            </a:r>
            <a:r>
              <a:rPr lang="uk-UA" i="1" dirty="0" err="1"/>
              <a:t>проф-тех</a:t>
            </a:r>
            <a:r>
              <a:rPr lang="uk-UA" i="1" dirty="0"/>
              <a:t> училище. – Р 2: або в Берегово або в Угорщину. - </a:t>
            </a:r>
            <a:r>
              <a:rPr lang="uk-UA" b="1" i="1" dirty="0"/>
              <a:t>І:</a:t>
            </a:r>
            <a:r>
              <a:rPr lang="uk-UA" i="1" dirty="0"/>
              <a:t>Більшість з вас планує в Україні чи Угорщині продовжувати навчання? - </a:t>
            </a:r>
            <a:r>
              <a:rPr lang="uk-UA" b="1" i="1" dirty="0"/>
              <a:t>П:</a:t>
            </a:r>
            <a:r>
              <a:rPr lang="uk-UA" i="1" dirty="0"/>
              <a:t> вони всі їдуть в Угорщину на роботу. - </a:t>
            </a:r>
            <a:r>
              <a:rPr lang="uk-UA" b="1" i="1" dirty="0"/>
              <a:t>І: </a:t>
            </a:r>
            <a:r>
              <a:rPr lang="uk-UA" i="1" dirty="0"/>
              <a:t>А в Угорщині не будете продовжувати навчання? – Р.: </a:t>
            </a:r>
            <a:r>
              <a:rPr lang="uk-UA" i="1" dirty="0" smtClean="0"/>
              <a:t>Ні </a:t>
            </a:r>
          </a:p>
          <a:p>
            <a:pPr marL="0" lvl="0">
              <a:lnSpc>
                <a:spcPct val="100000"/>
              </a:lnSpc>
              <a:spcBef>
                <a:spcPts val="0"/>
              </a:spcBef>
              <a:spcAft>
                <a:spcPts val="0"/>
              </a:spcAft>
            </a:pPr>
            <a:r>
              <a:rPr lang="uk-UA" dirty="0" smtClean="0"/>
              <a:t>- </a:t>
            </a:r>
            <a:r>
              <a:rPr lang="uk-UA" b="1" dirty="0" smtClean="0"/>
              <a:t>вважають</a:t>
            </a:r>
            <a:r>
              <a:rPr lang="uk-UA" b="1" dirty="0"/>
              <a:t>, що зниження вимог до рівня володіння українською мовою збільшить кількість випускників, які отримуватимуть вищу освіту в Україні</a:t>
            </a:r>
            <a:r>
              <a:rPr lang="uk-UA" dirty="0"/>
              <a:t> </a:t>
            </a:r>
            <a:endParaRPr lang="uk-UA" dirty="0" smtClean="0"/>
          </a:p>
          <a:p>
            <a:pPr marL="0" lvl="0">
              <a:lnSpc>
                <a:spcPct val="100000"/>
              </a:lnSpc>
              <a:spcBef>
                <a:spcPts val="0"/>
              </a:spcBef>
              <a:spcAft>
                <a:spcPts val="0"/>
              </a:spcAft>
            </a:pPr>
            <a:r>
              <a:rPr lang="uk-UA" dirty="0" smtClean="0"/>
              <a:t>І</a:t>
            </a:r>
            <a:r>
              <a:rPr lang="uk-UA" i="1" dirty="0"/>
              <a:t>.:  Як ви до цього ставитесь? – Р 1: Супер. – Р 2: А мені ще краще. </a:t>
            </a:r>
            <a:r>
              <a:rPr lang="uk-UA" i="1" dirty="0" smtClean="0"/>
              <a:t>Ми </a:t>
            </a:r>
            <a:r>
              <a:rPr lang="uk-UA" i="1" dirty="0"/>
              <a:t>раді цьому, якщо воно дійсно буде. Треба вчитись </a:t>
            </a:r>
            <a:r>
              <a:rPr lang="uk-UA" i="1" dirty="0" smtClean="0"/>
              <a:t>далі.</a:t>
            </a:r>
            <a:endParaRPr lang="ru-RU" sz="24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74212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перспектив </a:t>
            </a:r>
            <a:r>
              <a:rPr lang="uk-UA" b="1" dirty="0">
                <a:solidFill>
                  <a:schemeClr val="accent1">
                    <a:lumMod val="50000"/>
                  </a:schemeClr>
                </a:solidFill>
                <a:effectLst>
                  <a:outerShdw blurRad="38100" dist="38100" dir="2700000" algn="tl">
                    <a:srgbClr val="000000">
                      <a:alpha val="43137"/>
                    </a:srgbClr>
                  </a:outerShdw>
                </a:effectLst>
              </a:rPr>
              <a:t>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a:t>
            </a:r>
            <a:r>
              <a:rPr lang="uk-UA" b="1" dirty="0" smtClean="0">
                <a:solidFill>
                  <a:schemeClr val="accent1">
                    <a:lumMod val="50000"/>
                  </a:schemeClr>
                </a:solidFill>
                <a:effectLst>
                  <a:outerShdw blurRad="38100" dist="38100" dir="2700000" algn="tl">
                    <a:srgbClr val="000000">
                      <a:alpha val="43137"/>
                    </a:srgbClr>
                  </a:outerShdw>
                </a:effectLst>
              </a:rPr>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статті Закону України «Про освіту</a:t>
            </a:r>
            <a:r>
              <a:rPr lang="uk-UA" b="1" dirty="0">
                <a:solidFill>
                  <a:schemeClr val="accent1">
                    <a:lumMod val="50000"/>
                  </a:schemeClr>
                </a:solidFill>
                <a:effectLst>
                  <a:outerShdw blurRad="38100" dist="38100" dir="2700000" algn="tl">
                    <a:srgbClr val="000000">
                      <a:alpha val="43137"/>
                    </a:srgbClr>
                  </a:outerShdw>
                </a:effectLst>
              </a:rPr>
              <a:t>»</a:t>
            </a:r>
            <a:endParaRPr lang="ru-RU"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7280" y="1845734"/>
            <a:ext cx="10058400" cy="4326466"/>
          </a:xfrm>
        </p:spPr>
        <p:txBody>
          <a:bodyPr>
            <a:noAutofit/>
          </a:bodyPr>
          <a:lstStyle/>
          <a:p>
            <a:pPr lvl="0"/>
            <a:r>
              <a:rPr lang="uk-UA" sz="2400" dirty="0" smtClean="0"/>
              <a:t>-</a:t>
            </a:r>
            <a:r>
              <a:rPr lang="ru-RU" dirty="0"/>
              <a:t> </a:t>
            </a:r>
            <a:r>
              <a:rPr lang="uk-UA" b="1" dirty="0" smtClean="0"/>
              <a:t>більше </a:t>
            </a:r>
            <a:r>
              <a:rPr lang="uk-UA" b="1" dirty="0"/>
              <a:t>половини вчителів однаково добре говорять угорською і українською </a:t>
            </a:r>
            <a:endParaRPr lang="uk-UA" b="1" dirty="0" smtClean="0"/>
          </a:p>
          <a:p>
            <a:pPr lvl="0" algn="ctr"/>
            <a:r>
              <a:rPr lang="uk-UA" dirty="0" smtClean="0"/>
              <a:t>І</a:t>
            </a:r>
            <a:r>
              <a:rPr lang="uk-UA" i="1" dirty="0"/>
              <a:t>.: Чи є у вас вчителі які однаково добре володіють </a:t>
            </a:r>
            <a:r>
              <a:rPr lang="uk-UA" i="1" dirty="0" err="1"/>
              <a:t>укр</a:t>
            </a:r>
            <a:r>
              <a:rPr lang="uk-UA" i="1" dirty="0"/>
              <a:t> мовою, угорською? Р.: 35 </a:t>
            </a:r>
            <a:r>
              <a:rPr lang="uk-UA" i="1" dirty="0" err="1"/>
              <a:t>вчителів,з</a:t>
            </a:r>
            <a:r>
              <a:rPr lang="uk-UA" i="1" dirty="0"/>
              <a:t> них більше половини. І.:  Тобто, практично всі вчителі? – Р.: Так</a:t>
            </a:r>
            <a:r>
              <a:rPr lang="uk-UA" i="1" dirty="0" smtClean="0"/>
              <a:t>.</a:t>
            </a:r>
            <a:endParaRPr lang="ru-RU" i="1" dirty="0"/>
          </a:p>
          <a:p>
            <a:pPr lvl="0"/>
            <a:r>
              <a:rPr lang="uk-UA" dirty="0" smtClean="0"/>
              <a:t>- </a:t>
            </a:r>
            <a:r>
              <a:rPr lang="uk-UA" b="1" dirty="0" smtClean="0"/>
              <a:t>Серед </a:t>
            </a:r>
            <a:r>
              <a:rPr lang="uk-UA" b="1" dirty="0"/>
              <a:t>причин, що ускладнюють оволодіння українською </a:t>
            </a:r>
            <a:r>
              <a:rPr lang="uk-UA" b="1" dirty="0" smtClean="0"/>
              <a:t>мовою: значна </a:t>
            </a:r>
            <a:r>
              <a:rPr lang="uk-UA" b="1" dirty="0"/>
              <a:t>відмінність української і угорської мов; пізній початок вивчення української мови </a:t>
            </a:r>
            <a:r>
              <a:rPr lang="uk-UA" b="1" dirty="0" smtClean="0"/>
              <a:t>(</a:t>
            </a:r>
            <a:r>
              <a:rPr lang="uk-UA" i="1" dirty="0" smtClean="0"/>
              <a:t>І</a:t>
            </a:r>
            <a:r>
              <a:rPr lang="uk-UA" i="1" dirty="0"/>
              <a:t>.: З</a:t>
            </a:r>
            <a:r>
              <a:rPr lang="uk-UA" b="1" i="1" dirty="0"/>
              <a:t> </a:t>
            </a:r>
            <a:r>
              <a:rPr lang="uk-UA" i="1" dirty="0"/>
              <a:t>якого періоду треба починати вчити українську ,щоб ви її трошки знали? – Р.: з садочка); </a:t>
            </a:r>
            <a:endParaRPr lang="uk-UA" b="1" i="1" dirty="0" smtClean="0"/>
          </a:p>
          <a:p>
            <a:pPr lvl="0"/>
            <a:r>
              <a:rPr lang="uk-UA" b="1" dirty="0" smtClean="0"/>
              <a:t>недостатні </a:t>
            </a:r>
            <a:r>
              <a:rPr lang="uk-UA" b="1" dirty="0"/>
              <a:t>зусилля з боку учнів</a:t>
            </a:r>
            <a:r>
              <a:rPr lang="uk-UA" dirty="0"/>
              <a:t> (</a:t>
            </a:r>
            <a:r>
              <a:rPr lang="uk-UA" i="1" dirty="0"/>
              <a:t>Р.: бо не займаємось так, як би мали </a:t>
            </a:r>
            <a:r>
              <a:rPr lang="uk-UA" i="1" dirty="0" smtClean="0"/>
              <a:t>займатись)</a:t>
            </a:r>
          </a:p>
          <a:p>
            <a:pPr lvl="0"/>
            <a:r>
              <a:rPr lang="uk-UA" b="1" dirty="0" smtClean="0"/>
              <a:t>відсутність </a:t>
            </a:r>
            <a:r>
              <a:rPr lang="uk-UA" b="1" dirty="0"/>
              <a:t>україномовного середовища</a:t>
            </a:r>
            <a:r>
              <a:rPr lang="uk-UA" dirty="0"/>
              <a:t> </a:t>
            </a:r>
            <a:r>
              <a:rPr lang="uk-UA" dirty="0" smtClean="0"/>
              <a:t>(</a:t>
            </a:r>
            <a:r>
              <a:rPr lang="uk-UA" i="1" dirty="0" smtClean="0"/>
              <a:t>І</a:t>
            </a:r>
            <a:r>
              <a:rPr lang="uk-UA" i="1" dirty="0"/>
              <a:t>.: А хто мав вами займатися, якщо ваші батьки не знають української? – Р 1: Я майже сім років ходив до україномовної школи і моя бабуся є українкою…то мені легше); </a:t>
            </a:r>
            <a:endParaRPr lang="uk-UA" i="1" dirty="0" smtClean="0"/>
          </a:p>
          <a:p>
            <a:pPr lvl="0"/>
            <a:r>
              <a:rPr lang="uk-UA" b="1" dirty="0" smtClean="0"/>
              <a:t>більша </a:t>
            </a:r>
            <a:r>
              <a:rPr lang="uk-UA" b="1" dirty="0"/>
              <a:t>популярність російської мови </a:t>
            </a:r>
            <a:r>
              <a:rPr lang="uk-UA" dirty="0"/>
              <a:t>(</a:t>
            </a:r>
            <a:r>
              <a:rPr lang="uk-UA" i="1" dirty="0"/>
              <a:t>І.: А легше вам російську чи українську? – Р.: Російську, я російську люблю</a:t>
            </a:r>
            <a:r>
              <a:rPr lang="uk-UA" i="1" dirty="0" smtClean="0"/>
              <a:t>.)</a:t>
            </a:r>
            <a:r>
              <a:rPr lang="uk-UA" dirty="0" smtClean="0"/>
              <a:t> </a:t>
            </a:r>
            <a:endParaRPr lang="ru-RU" sz="24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01202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94977"/>
            <a:ext cx="10058400" cy="1450757"/>
          </a:xfrm>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a:t>
            </a:r>
            <a:r>
              <a:rPr lang="ru-RU" b="1" dirty="0" err="1" smtClean="0">
                <a:solidFill>
                  <a:schemeClr val="accent1">
                    <a:lumMod val="50000"/>
                  </a:schemeClr>
                </a:solidFill>
                <a:effectLst>
                  <a:outerShdw blurRad="38100" dist="38100" dir="2700000" algn="tl">
                    <a:srgbClr val="000000">
                      <a:alpha val="43137"/>
                    </a:srgbClr>
                  </a:outerShdw>
                </a:effectLst>
              </a:rPr>
              <a:t>ефективності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заходів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запропонованих</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Дорожньою</a:t>
            </a:r>
            <a:r>
              <a:rPr lang="ru-RU" b="1" dirty="0">
                <a:solidFill>
                  <a:schemeClr val="accent1">
                    <a:lumMod val="50000"/>
                  </a:schemeClr>
                </a:solidFill>
                <a:effectLst>
                  <a:outerShdw blurRad="38100" dist="38100" dir="2700000" algn="tl">
                    <a:srgbClr val="000000">
                      <a:alpha val="43137"/>
                    </a:srgbClr>
                  </a:outerShdw>
                </a:effectLst>
              </a:rPr>
              <a:t> картою </a:t>
            </a:r>
          </a:p>
        </p:txBody>
      </p:sp>
      <p:sp>
        <p:nvSpPr>
          <p:cNvPr id="3" name="Объект 2"/>
          <p:cNvSpPr>
            <a:spLocks noGrp="1"/>
          </p:cNvSpPr>
          <p:nvPr>
            <p:ph idx="1"/>
          </p:nvPr>
        </p:nvSpPr>
        <p:spPr>
          <a:xfrm>
            <a:off x="1068387" y="1845734"/>
            <a:ext cx="10058400" cy="4326466"/>
          </a:xfrm>
        </p:spPr>
        <p:txBody>
          <a:bodyPr>
            <a:normAutofit/>
          </a:bodyPr>
          <a:lstStyle/>
          <a:p>
            <a:pPr lvl="0"/>
            <a:endParaRPr lang="uk-UA" dirty="0" smtClean="0"/>
          </a:p>
          <a:p>
            <a:pPr lvl="0"/>
            <a:r>
              <a:rPr lang="uk-UA" sz="2800" dirty="0" smtClean="0"/>
              <a:t>-</a:t>
            </a:r>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5" name="Прямоугольник 4"/>
          <p:cNvSpPr/>
          <p:nvPr/>
        </p:nvSpPr>
        <p:spPr>
          <a:xfrm>
            <a:off x="734290" y="2133319"/>
            <a:ext cx="10695710" cy="4077398"/>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uk-UA" sz="2200" b="1" dirty="0" smtClean="0">
                <a:ea typeface="Calibri" panose="020F0502020204030204" pitchFamily="34" charset="0"/>
                <a:cs typeface="Times New Roman" panose="02020603050405020304" pitchFamily="18" charset="0"/>
              </a:rPr>
              <a:t>не </a:t>
            </a:r>
            <a:r>
              <a:rPr lang="uk-UA" sz="2200" b="1" dirty="0">
                <a:ea typeface="Calibri" panose="020F0502020204030204" pitchFamily="34" charset="0"/>
                <a:cs typeface="Times New Roman" panose="02020603050405020304" pitchFamily="18" charset="0"/>
              </a:rPr>
              <a:t>знають про онлайн ресурси українською мовою, або знають, але не користуються</a:t>
            </a:r>
            <a:r>
              <a:rPr lang="uk-UA" sz="2200" dirty="0" smtClean="0">
                <a:ea typeface="Calibri" panose="020F0502020204030204" pitchFamily="34" charset="0"/>
                <a:cs typeface="Times New Roman" panose="02020603050405020304" pitchFamily="18" charset="0"/>
              </a:rPr>
              <a:t> </a:t>
            </a:r>
            <a:r>
              <a:rPr lang="uk-UA" sz="2200" dirty="0">
                <a:ea typeface="Calibri" panose="020F0502020204030204" pitchFamily="34" charset="0"/>
                <a:cs typeface="Times New Roman" panose="02020603050405020304" pitchFamily="18" charset="0"/>
              </a:rPr>
              <a:t>(</a:t>
            </a:r>
            <a:r>
              <a:rPr lang="uk-UA" sz="2200" i="1" dirty="0">
                <a:ea typeface="Calibri" panose="020F0502020204030204" pitchFamily="34" charset="0"/>
                <a:cs typeface="Times New Roman" panose="02020603050405020304" pitchFamily="18" charset="0"/>
              </a:rPr>
              <a:t>І.: А ви би хотіли такі курси? - Р.: ні ,не будемо користуватися. </a:t>
            </a:r>
            <a:r>
              <a:rPr lang="uk-UA" sz="2200" b="1" i="1" dirty="0">
                <a:ea typeface="Calibri" panose="020F0502020204030204" pitchFamily="34" charset="0"/>
                <a:cs typeface="Times New Roman" panose="02020603050405020304" pitchFamily="18" charset="0"/>
              </a:rPr>
              <a:t>І: </a:t>
            </a:r>
            <a:r>
              <a:rPr lang="uk-UA" sz="2200" i="1" dirty="0">
                <a:ea typeface="Calibri" panose="020F0502020204030204" pitchFamily="34" charset="0"/>
                <a:cs typeface="Times New Roman" panose="02020603050405020304" pitchFamily="18" charset="0"/>
              </a:rPr>
              <a:t>Вам цікаві такі курси? – Р.: ні І.: Якщо б розробили онлайн  курси української мови, ви би користувались ними? – Р: Вони є. І.: А ви ними користуєтесь? - Р: Ніхто.)</a:t>
            </a:r>
            <a:endParaRPr lang="ru-RU" sz="22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2200" b="1" dirty="0" smtClean="0">
                <a:ea typeface="Calibri" panose="020F0502020204030204" pitchFamily="34" charset="0"/>
                <a:cs typeface="Times New Roman" panose="02020603050405020304" pitchFamily="18" charset="0"/>
              </a:rPr>
              <a:t>більш </a:t>
            </a:r>
            <a:r>
              <a:rPr lang="uk-UA" sz="2200" b="1" dirty="0">
                <a:ea typeface="Calibri" panose="020F0502020204030204" pitchFamily="34" charset="0"/>
                <a:cs typeface="Times New Roman" panose="02020603050405020304" pitchFamily="18" charset="0"/>
              </a:rPr>
              <a:t>корисним є розроблення україномовного </a:t>
            </a:r>
            <a:r>
              <a:rPr lang="uk-UA" sz="2200" b="1" dirty="0" err="1">
                <a:ea typeface="Calibri" panose="020F0502020204030204" pitchFamily="34" charset="0"/>
                <a:cs typeface="Times New Roman" panose="02020603050405020304" pitchFamily="18" charset="0"/>
              </a:rPr>
              <a:t>медіаконтенту</a:t>
            </a:r>
            <a:r>
              <a:rPr lang="uk-UA" sz="2200" b="1" dirty="0">
                <a:ea typeface="Calibri" panose="020F0502020204030204" pitchFamily="34" charset="0"/>
                <a:cs typeface="Times New Roman" panose="02020603050405020304" pitchFamily="18" charset="0"/>
              </a:rPr>
              <a:t> для дітей дошкільного і молодшого шкільного віку </a:t>
            </a:r>
            <a:r>
              <a:rPr lang="uk-UA" sz="2200" i="1" dirty="0">
                <a:ea typeface="Calibri" panose="020F0502020204030204" pitchFamily="34" charset="0"/>
                <a:cs typeface="Times New Roman" panose="02020603050405020304" pitchFamily="18" charset="0"/>
              </a:rPr>
              <a:t>(Р:  </a:t>
            </a:r>
            <a:r>
              <a:rPr lang="uk-UA" sz="2200" i="1" dirty="0" smtClean="0">
                <a:ea typeface="Calibri" panose="020F0502020204030204" pitchFamily="34" charset="0"/>
                <a:cs typeface="Times New Roman" panose="02020603050405020304" pitchFamily="18" charset="0"/>
              </a:rPr>
              <a:t>Мультики </a:t>
            </a:r>
            <a:r>
              <a:rPr lang="uk-UA" sz="2200" i="1" dirty="0">
                <a:ea typeface="Calibri" panose="020F0502020204030204" pitchFamily="34" charset="0"/>
                <a:cs typeface="Times New Roman" panose="02020603050405020304" pitchFamily="18" charset="0"/>
              </a:rPr>
              <a:t>і це все, але головне щоб вміла читати. - І: Але з якого віку? – Р 1: Та хоч з трьох років, головне щоб вміла читати. Р 2: В п’ять - шість років. - Р 3: Три, чотири, п’ять років. Все залежить від родини. - Р 4: Чим скоріше. Р5: Чим менша дитина, тим скоріше навчиться мови. – Р 6: Якщо діти дивляться фільм на українській, то краще вчать. Малі діти краще сприймають.). </a:t>
            </a:r>
            <a:endParaRPr lang="ru-RU"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400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94977"/>
            <a:ext cx="10058400" cy="1450757"/>
          </a:xfrm>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бачення учнями та батьками </a:t>
            </a:r>
            <a:r>
              <a:rPr lang="ru-RU" b="1" dirty="0" err="1" smtClean="0">
                <a:solidFill>
                  <a:schemeClr val="accent1">
                    <a:lumMod val="50000"/>
                  </a:schemeClr>
                </a:solidFill>
                <a:effectLst>
                  <a:outerShdw blurRad="38100" dist="38100" dir="2700000" algn="tl">
                    <a:srgbClr val="000000">
                      <a:alpha val="43137"/>
                    </a:srgbClr>
                  </a:outerShdw>
                </a:effectLst>
              </a:rPr>
              <a:t>ефективності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заходів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запропонованих</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Дорожньою</a:t>
            </a:r>
            <a:r>
              <a:rPr lang="ru-RU" b="1" dirty="0">
                <a:solidFill>
                  <a:schemeClr val="accent1">
                    <a:lumMod val="50000"/>
                  </a:schemeClr>
                </a:solidFill>
                <a:effectLst>
                  <a:outerShdw blurRad="38100" dist="38100" dir="2700000" algn="tl">
                    <a:srgbClr val="000000">
                      <a:alpha val="43137"/>
                    </a:srgbClr>
                  </a:outerShdw>
                </a:effectLst>
              </a:rPr>
              <a:t> картою </a:t>
            </a:r>
          </a:p>
        </p:txBody>
      </p:sp>
      <p:sp>
        <p:nvSpPr>
          <p:cNvPr id="3" name="Объект 2"/>
          <p:cNvSpPr>
            <a:spLocks noGrp="1"/>
          </p:cNvSpPr>
          <p:nvPr>
            <p:ph idx="1"/>
          </p:nvPr>
        </p:nvSpPr>
        <p:spPr>
          <a:xfrm>
            <a:off x="1068387" y="1845734"/>
            <a:ext cx="10058400" cy="4326466"/>
          </a:xfrm>
        </p:spPr>
        <p:txBody>
          <a:bodyPr>
            <a:normAutofit/>
          </a:bodyPr>
          <a:lstStyle/>
          <a:p>
            <a:pPr marL="0" lvl="0" indent="0">
              <a:lnSpc>
                <a:spcPct val="100000"/>
              </a:lnSpc>
              <a:spcBef>
                <a:spcPts val="0"/>
              </a:spcBef>
              <a:spcAft>
                <a:spcPts val="0"/>
              </a:spcAft>
              <a:buNone/>
            </a:pPr>
            <a:r>
              <a:rPr lang="uk-UA" dirty="0" smtClean="0"/>
              <a:t>- </a:t>
            </a:r>
            <a:r>
              <a:rPr lang="uk-UA" sz="2400" b="1" dirty="0" smtClean="0"/>
              <a:t>не брали </a:t>
            </a:r>
            <a:r>
              <a:rPr lang="uk-UA" sz="2400" b="1" dirty="0"/>
              <a:t>участі у </a:t>
            </a:r>
            <a:r>
              <a:rPr lang="uk-UA" sz="2400" b="1" dirty="0" err="1"/>
              <a:t>мовних</a:t>
            </a:r>
            <a:r>
              <a:rPr lang="uk-UA" sz="2400" b="1" dirty="0"/>
              <a:t> таборах </a:t>
            </a:r>
            <a:r>
              <a:rPr lang="uk-UA" sz="2400" b="1" dirty="0" err="1"/>
              <a:t>БомбеЗНО</a:t>
            </a:r>
            <a:r>
              <a:rPr lang="uk-UA" sz="2400" b="1" dirty="0"/>
              <a:t>, проте зацікавлені </a:t>
            </a:r>
            <a:r>
              <a:rPr lang="uk-UA" sz="2400" b="1" dirty="0" smtClean="0"/>
              <a:t>і </a:t>
            </a:r>
            <a:r>
              <a:rPr lang="uk-UA" sz="2400" b="1" dirty="0"/>
              <a:t>готові до живого україномовного живого спілкування </a:t>
            </a:r>
            <a:r>
              <a:rPr lang="uk-UA" sz="2400" dirty="0"/>
              <a:t>(</a:t>
            </a:r>
            <a:r>
              <a:rPr lang="uk-UA" sz="2400" i="1" dirty="0"/>
              <a:t>І.: Ви би пішли у такий табір, якби було безкоштовно? Р.: Ми би пішли. – І.: На скільки би пішли? – Р.: На тиждень. – І.: Що би там хотіли ?у якій формі щоб був табір? – Р.: Різні форми, на українській мові, потрібно живе спілкування</a:t>
            </a:r>
            <a:r>
              <a:rPr lang="uk-UA" sz="2400" dirty="0"/>
              <a:t>) </a:t>
            </a:r>
            <a:endParaRPr lang="ru-RU" sz="2400" dirty="0"/>
          </a:p>
          <a:p>
            <a:pPr marL="0" lvl="0">
              <a:lnSpc>
                <a:spcPct val="100000"/>
              </a:lnSpc>
              <a:spcBef>
                <a:spcPts val="0"/>
              </a:spcBef>
              <a:spcAft>
                <a:spcPts val="0"/>
              </a:spcAft>
            </a:pPr>
            <a:r>
              <a:rPr lang="uk-UA" sz="2400" dirty="0" smtClean="0"/>
              <a:t>- </a:t>
            </a:r>
            <a:r>
              <a:rPr lang="uk-UA" sz="2400" b="1" dirty="0" smtClean="0"/>
              <a:t>не </a:t>
            </a:r>
            <a:r>
              <a:rPr lang="uk-UA" sz="2400" b="1" dirty="0"/>
              <a:t>використовують мобільних додатків для полегшення комунікації </a:t>
            </a:r>
            <a:r>
              <a:rPr lang="uk-UA" sz="2400" dirty="0"/>
              <a:t>(</a:t>
            </a:r>
            <a:r>
              <a:rPr lang="uk-UA" sz="2400" i="1" dirty="0"/>
              <a:t>І.: Які мобільні додатки ви могли б закачати собі українською мовою? Для того, щоб вам було легше спілкуватися. Р.: контакт, однокласники, </a:t>
            </a:r>
            <a:r>
              <a:rPr lang="uk-UA" sz="2400" i="1" dirty="0" err="1"/>
              <a:t>фейсбук</a:t>
            </a:r>
            <a:r>
              <a:rPr lang="uk-UA" sz="2400" i="1" dirty="0"/>
              <a:t>. </a:t>
            </a:r>
            <a:r>
              <a:rPr lang="uk-UA" sz="2400" b="1" i="1" dirty="0"/>
              <a:t>І: </a:t>
            </a:r>
            <a:r>
              <a:rPr lang="uk-UA" sz="2400" i="1" dirty="0"/>
              <a:t>Є у когось українсько-угорський словник в телефоні? – Р.: немає. - </a:t>
            </a:r>
            <a:r>
              <a:rPr lang="uk-UA" sz="2400" b="1" i="1" dirty="0"/>
              <a:t>І: </a:t>
            </a:r>
            <a:r>
              <a:rPr lang="uk-UA" sz="2400" i="1" dirty="0"/>
              <a:t>А </a:t>
            </a:r>
            <a:r>
              <a:rPr lang="uk-UA" sz="2400" i="1" dirty="0" err="1"/>
              <a:t>англ</a:t>
            </a:r>
            <a:r>
              <a:rPr lang="uk-UA" sz="2400" i="1" dirty="0"/>
              <a:t>-угорський? – Р.: немає</a:t>
            </a:r>
            <a:r>
              <a:rPr lang="uk-UA" sz="2400" dirty="0"/>
              <a:t>)</a:t>
            </a:r>
            <a:endParaRPr lang="ru-RU" sz="2400" dirty="0"/>
          </a:p>
          <a:p>
            <a:pPr lvl="0"/>
            <a:endParaRPr lang="uk-UA" dirty="0" smtClean="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05108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94977"/>
            <a:ext cx="10058400" cy="1450757"/>
          </a:xfrm>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каналів для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врахування</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побудови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комунікаційної</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стратегії</a:t>
            </a:r>
            <a:r>
              <a:rPr lang="ru-RU" b="1" dirty="0">
                <a:solidFill>
                  <a:schemeClr val="accent1">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1097280" y="1845734"/>
            <a:ext cx="10058400" cy="4326466"/>
          </a:xfrm>
        </p:spPr>
        <p:txBody>
          <a:bodyPr>
            <a:normAutofit/>
          </a:bodyPr>
          <a:lstStyle/>
          <a:p>
            <a:pPr lvl="0"/>
            <a:r>
              <a:rPr lang="uk-UA" sz="2800" dirty="0" smtClean="0"/>
              <a:t> - </a:t>
            </a:r>
            <a:r>
              <a:rPr lang="uk-UA" sz="2200" b="1" dirty="0" smtClean="0"/>
              <a:t>не користуються офіційними ресурсами. </a:t>
            </a:r>
            <a:r>
              <a:rPr lang="uk-UA" sz="2200" b="1" dirty="0"/>
              <a:t>Новини переважно отримують з соціальних мереж  </a:t>
            </a:r>
            <a:r>
              <a:rPr lang="uk-UA" sz="2200" dirty="0"/>
              <a:t>(</a:t>
            </a:r>
            <a:r>
              <a:rPr lang="uk-UA" sz="2200" i="1" dirty="0"/>
              <a:t>А чи  відвідували колись сайт міністерства освіти? Сайт в інтернеті -ні – І.: Які місцеві сайти новин ви відвідуєте?-Р.: Інтернет, </a:t>
            </a:r>
            <a:r>
              <a:rPr lang="uk-UA" sz="2200" i="1" dirty="0" err="1"/>
              <a:t>фейсбук</a:t>
            </a:r>
            <a:r>
              <a:rPr lang="uk-UA" sz="2200" i="1" dirty="0"/>
              <a:t>. - </a:t>
            </a:r>
            <a:r>
              <a:rPr lang="uk-UA" sz="2200" b="1" i="1" dirty="0"/>
              <a:t>І:</a:t>
            </a:r>
            <a:r>
              <a:rPr lang="uk-UA" sz="2200" i="1" dirty="0"/>
              <a:t>Можливо відвідуєте місцеві сайти? Новини </a:t>
            </a:r>
            <a:r>
              <a:rPr lang="uk-UA" sz="2200" i="1" dirty="0" err="1"/>
              <a:t>берегівщини</a:t>
            </a:r>
            <a:r>
              <a:rPr lang="uk-UA" sz="2200" i="1" dirty="0"/>
              <a:t>?- Р.: Ні, не заходимо</a:t>
            </a:r>
            <a:endParaRPr lang="ru-RU" sz="2200" dirty="0"/>
          </a:p>
          <a:p>
            <a:pPr lvl="0"/>
            <a:r>
              <a:rPr lang="uk-UA" sz="2200" dirty="0" smtClean="0"/>
              <a:t>- </a:t>
            </a:r>
            <a:r>
              <a:rPr lang="uk-UA" sz="2200" b="1" dirty="0" smtClean="0"/>
              <a:t>В </a:t>
            </a:r>
            <a:r>
              <a:rPr lang="uk-UA" sz="2200" b="1" dirty="0"/>
              <a:t>соціальних мережах переважно спілкуються угорською мовою </a:t>
            </a:r>
            <a:r>
              <a:rPr lang="uk-UA" sz="2200" dirty="0"/>
              <a:t>(</a:t>
            </a:r>
            <a:r>
              <a:rPr lang="uk-UA" sz="2200" i="1" dirty="0" err="1"/>
              <a:t>І:Якою</a:t>
            </a:r>
            <a:r>
              <a:rPr lang="uk-UA" sz="2200" i="1" dirty="0"/>
              <a:t> мовою спілкуєтесь в </a:t>
            </a:r>
            <a:r>
              <a:rPr lang="uk-UA" sz="2200" i="1" dirty="0" err="1"/>
              <a:t>соцмережах</a:t>
            </a:r>
            <a:r>
              <a:rPr lang="uk-UA" sz="2200" i="1" dirty="0"/>
              <a:t>? –Р.: угорською. Читаємо новини і в Україні і Угорщині і по світу. - </a:t>
            </a:r>
            <a:r>
              <a:rPr lang="uk-UA" sz="2200" b="1" i="1" dirty="0"/>
              <a:t>І:</a:t>
            </a:r>
            <a:r>
              <a:rPr lang="uk-UA" sz="2200" i="1" dirty="0"/>
              <a:t>Але українські читаєте на українських чи угорських сайтах? Р.: на угорських)</a:t>
            </a:r>
            <a:endParaRPr lang="ru-RU" sz="2200" dirty="0"/>
          </a:p>
          <a:p>
            <a:pPr lvl="0"/>
            <a:r>
              <a:rPr lang="uk-UA" sz="2200" dirty="0" smtClean="0"/>
              <a:t>- </a:t>
            </a:r>
            <a:r>
              <a:rPr lang="uk-UA" sz="2200" b="1" dirty="0" smtClean="0"/>
              <a:t>фільми </a:t>
            </a:r>
            <a:r>
              <a:rPr lang="uk-UA" sz="2200" b="1" dirty="0"/>
              <a:t>дивляться угорською, українською і російською мовами</a:t>
            </a:r>
            <a:r>
              <a:rPr lang="uk-UA" sz="2200" dirty="0"/>
              <a:t> </a:t>
            </a:r>
            <a:r>
              <a:rPr lang="uk-UA" sz="2200" i="1" dirty="0"/>
              <a:t>(І.: Якою мовою озвучені цікаві вам фільми, передачі? -угорською ( всі відповіли); </a:t>
            </a:r>
            <a:r>
              <a:rPr lang="uk-UA" sz="2200" b="1" i="1" dirty="0"/>
              <a:t>І:</a:t>
            </a:r>
            <a:r>
              <a:rPr lang="uk-UA" sz="2200" i="1" dirty="0"/>
              <a:t>Можливо дивитесь якісь фільми чи програми на українській? – Р.: деякі фільми. - </a:t>
            </a:r>
            <a:r>
              <a:rPr lang="uk-UA" sz="2200" b="1" i="1" dirty="0"/>
              <a:t>І:</a:t>
            </a:r>
            <a:r>
              <a:rPr lang="uk-UA" sz="2200" i="1" dirty="0"/>
              <a:t>Які?. - -романтичні [сміються]</a:t>
            </a:r>
            <a:endParaRPr lang="ru-RU" sz="2200" dirty="0"/>
          </a:p>
          <a:p>
            <a:pPr lvl="0"/>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309729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008" y="394977"/>
            <a:ext cx="10058400" cy="1450757"/>
          </a:xfrm>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каналів для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врахування</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побудови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комунікаційної</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стратегії</a:t>
            </a:r>
            <a:r>
              <a:rPr lang="ru-RU" b="1" dirty="0">
                <a:solidFill>
                  <a:schemeClr val="accent1">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1097280" y="1845734"/>
            <a:ext cx="10058400" cy="4326466"/>
          </a:xfrm>
        </p:spPr>
        <p:txBody>
          <a:bodyPr>
            <a:normAutofit/>
          </a:bodyPr>
          <a:lstStyle/>
          <a:p>
            <a:pPr lvl="0"/>
            <a:r>
              <a:rPr lang="uk-UA" sz="2800" dirty="0" smtClean="0"/>
              <a:t> - </a:t>
            </a:r>
            <a:r>
              <a:rPr lang="uk-UA" sz="2200" b="1" dirty="0"/>
              <a:t>Інформацію в інтернеті шукають переважно російською мовою, </a:t>
            </a:r>
            <a:r>
              <a:rPr lang="uk-UA" sz="2200" b="1" dirty="0" smtClean="0"/>
              <a:t>але </a:t>
            </a:r>
            <a:r>
              <a:rPr lang="uk-UA" sz="2200" b="1" dirty="0"/>
              <a:t>перевагу надають інформації угорською мовою </a:t>
            </a:r>
            <a:r>
              <a:rPr lang="uk-UA" sz="2200" dirty="0"/>
              <a:t>(</a:t>
            </a:r>
            <a:r>
              <a:rPr lang="uk-UA" sz="2200" i="1" dirty="0"/>
              <a:t>І.: Якщо вам треба щось знайти в інтернеті, то якою мовою ви шукаєте? – Р1.: Російська. Р2: Угорська. І: Інформації, якою мовою є більше? Р 1: Українською. Р 2: Російською. Української мало, а угорської ще менше. </a:t>
            </a:r>
            <a:endParaRPr lang="ru-RU" sz="2200" dirty="0"/>
          </a:p>
          <a:p>
            <a:pPr lvl="0"/>
            <a:r>
              <a:rPr lang="uk-UA" sz="2200" dirty="0" smtClean="0"/>
              <a:t>- </a:t>
            </a:r>
            <a:r>
              <a:rPr lang="uk-UA" sz="2200" b="1" dirty="0" smtClean="0"/>
              <a:t>слухають </a:t>
            </a:r>
            <a:r>
              <a:rPr lang="uk-UA" sz="2200" b="1" dirty="0"/>
              <a:t>українську музику </a:t>
            </a:r>
            <a:r>
              <a:rPr lang="uk-UA" sz="2200" dirty="0" smtClean="0"/>
              <a:t>(</a:t>
            </a:r>
            <a:r>
              <a:rPr lang="uk-UA" sz="2200" i="1" dirty="0"/>
              <a:t>І.:  А чи слухаєте ви українську музику? Р1: Так, завжди. – Р2: Ні. – І.: А записи яких українських виконавців ви слухаєте? – Р: Океан Ельзи, </a:t>
            </a:r>
            <a:r>
              <a:rPr lang="uk-UA" sz="2200" i="1" dirty="0" err="1"/>
              <a:t>Мягі</a:t>
            </a:r>
            <a:r>
              <a:rPr lang="uk-UA" sz="2200" i="1" dirty="0"/>
              <a:t>, </a:t>
            </a:r>
            <a:r>
              <a:rPr lang="uk-UA" sz="2200" i="1" dirty="0" err="1"/>
              <a:t>Время</a:t>
            </a:r>
            <a:r>
              <a:rPr lang="uk-UA" sz="2200" i="1" dirty="0"/>
              <a:t> и стекло, Ендшпіль</a:t>
            </a:r>
            <a:r>
              <a:rPr lang="uk-UA" sz="2200" i="1" dirty="0" smtClean="0"/>
              <a:t>.</a:t>
            </a:r>
          </a:p>
          <a:p>
            <a:pPr lvl="0"/>
            <a:r>
              <a:rPr lang="uk-UA" sz="2200" dirty="0" smtClean="0"/>
              <a:t>- </a:t>
            </a:r>
            <a:r>
              <a:rPr lang="uk-UA" sz="2200" b="1" dirty="0" smtClean="0"/>
              <a:t>У </a:t>
            </a:r>
            <a:r>
              <a:rPr lang="uk-UA" sz="2200" b="1" dirty="0"/>
              <a:t>контексті історій успіху угорців в Україні  згадують артистів і політиків</a:t>
            </a:r>
            <a:r>
              <a:rPr lang="uk-UA" sz="2200" dirty="0"/>
              <a:t> </a:t>
            </a:r>
            <a:r>
              <a:rPr lang="uk-UA" sz="2200" i="1" dirty="0"/>
              <a:t>(І.: чи можете ви назвати угорців, які досягли успіху в Україні? - Р: Еріка </a:t>
            </a:r>
            <a:r>
              <a:rPr lang="uk-UA" sz="2200" i="1" dirty="0" err="1"/>
              <a:t>Герцег</a:t>
            </a:r>
            <a:r>
              <a:rPr lang="uk-UA" sz="2200" i="1" dirty="0"/>
              <a:t>, та що в «</a:t>
            </a:r>
            <a:r>
              <a:rPr lang="uk-UA" sz="2200" i="1" dirty="0" err="1"/>
              <a:t>Віагра</a:t>
            </a:r>
            <a:r>
              <a:rPr lang="uk-UA" sz="2200" i="1" dirty="0"/>
              <a:t>». І.: А ще когось? … (сміються) – Р.: Роланд Цебер, </a:t>
            </a:r>
            <a:r>
              <a:rPr lang="uk-UA" sz="2200" i="1" dirty="0" err="1"/>
              <a:t>Брензович</a:t>
            </a:r>
            <a:r>
              <a:rPr lang="uk-UA" sz="2200" i="1" dirty="0"/>
              <a:t>. – Р.: </a:t>
            </a:r>
            <a:r>
              <a:rPr lang="uk-UA" sz="2200" i="1" dirty="0" err="1"/>
              <a:t>Тіпель</a:t>
            </a:r>
            <a:r>
              <a:rPr lang="uk-UA" sz="2200" i="1" dirty="0"/>
              <a:t>, співак, він тут проживав.  (посміхаються)</a:t>
            </a:r>
            <a:endParaRPr lang="ru-RU" sz="2200" dirty="0"/>
          </a:p>
          <a:p>
            <a:pPr lvl="0"/>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56329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008" y="394977"/>
            <a:ext cx="10058400" cy="1450757"/>
          </a:xfrm>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Узагальнення щодо каналів для </a:t>
            </a:r>
            <a:br>
              <a:rPr lang="uk-UA" b="1" dirty="0" smtClean="0">
                <a:solidFill>
                  <a:schemeClr val="accent1">
                    <a:lumMod val="50000"/>
                  </a:schemeClr>
                </a:solidFill>
                <a:effectLst>
                  <a:outerShdw blurRad="38100" dist="38100" dir="2700000" algn="tl">
                    <a:srgbClr val="000000">
                      <a:alpha val="43137"/>
                    </a:srgbClr>
                  </a:outerShdw>
                </a:effectLst>
              </a:rPr>
            </a:br>
            <a:r>
              <a:rPr lang="uk-UA" b="1" dirty="0" smtClean="0">
                <a:solidFill>
                  <a:schemeClr val="accent1">
                    <a:lumMod val="50000"/>
                  </a:schemeClr>
                </a:solidFill>
                <a:effectLst>
                  <a:outerShdw blurRad="38100" dist="38100" dir="2700000" algn="tl">
                    <a:srgbClr val="000000">
                      <a:alpha val="43137"/>
                    </a:srgbClr>
                  </a:outerShdw>
                </a:effectLst>
              </a:rPr>
              <a:t>врахування</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побудови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комунікаційної</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стратегії</a:t>
            </a:r>
            <a:r>
              <a:rPr lang="ru-RU" b="1" dirty="0">
                <a:solidFill>
                  <a:schemeClr val="accent1">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1097280" y="1845734"/>
            <a:ext cx="10058400" cy="4326466"/>
          </a:xfrm>
        </p:spPr>
        <p:txBody>
          <a:bodyPr>
            <a:normAutofit/>
          </a:bodyPr>
          <a:lstStyle/>
          <a:p>
            <a:pPr lvl="0">
              <a:lnSpc>
                <a:spcPct val="100000"/>
              </a:lnSpc>
              <a:spcBef>
                <a:spcPts val="0"/>
              </a:spcBef>
              <a:spcAft>
                <a:spcPts val="0"/>
              </a:spcAft>
            </a:pPr>
            <a:r>
              <a:rPr lang="uk-UA" sz="2800" dirty="0" smtClean="0"/>
              <a:t> - </a:t>
            </a:r>
            <a:r>
              <a:rPr lang="uk-UA" sz="2400" b="1" dirty="0" err="1" smtClean="0"/>
              <a:t>Медіаконтент</a:t>
            </a:r>
            <a:r>
              <a:rPr lang="uk-UA" sz="2400" b="1" dirty="0" smtClean="0"/>
              <a:t>, який цікавить учнів – спорт, серіали, кулінарні канали тощо </a:t>
            </a:r>
            <a:r>
              <a:rPr lang="uk-UA" sz="2400" i="1" dirty="0" smtClean="0"/>
              <a:t>(І: Назвіть, будь ласка, кілька фільмів або передач, які ви дивилися або дивитеся. – Р.: </a:t>
            </a:r>
            <a:r>
              <a:rPr lang="uk-UA" sz="2400" i="1" dirty="0" err="1" smtClean="0"/>
              <a:t>Ізаура</a:t>
            </a:r>
            <a:r>
              <a:rPr lang="uk-UA" sz="2400" i="1" dirty="0" smtClean="0"/>
              <a:t> (посміхаються), один плюс один. – І.: А, наприклад, серіал «Школа» дивитесь? – Р 2: Так, угу. – Р 3.: Я «Кухню» дивився. (посміхається).</a:t>
            </a:r>
            <a:endParaRPr lang="ru-RU" sz="2400" dirty="0" smtClean="0"/>
          </a:p>
          <a:p>
            <a:pPr lvl="0">
              <a:lnSpc>
                <a:spcPct val="100000"/>
              </a:lnSpc>
              <a:spcBef>
                <a:spcPts val="0"/>
              </a:spcBef>
              <a:spcAft>
                <a:spcPts val="0"/>
              </a:spcAft>
            </a:pPr>
            <a:r>
              <a:rPr lang="uk-UA" sz="2400" dirty="0" smtClean="0"/>
              <a:t>- </a:t>
            </a:r>
            <a:r>
              <a:rPr lang="uk-UA" sz="2400" b="1" dirty="0" smtClean="0"/>
              <a:t>конфліктні ситуації з однолітками навколо </a:t>
            </a:r>
            <a:r>
              <a:rPr lang="uk-UA" sz="2400" b="1" dirty="0" err="1" smtClean="0"/>
              <a:t>мовного</a:t>
            </a:r>
            <a:r>
              <a:rPr lang="uk-UA" sz="2400" b="1" dirty="0" smtClean="0"/>
              <a:t> питання періодично виникають, але вони не є критичними</a:t>
            </a:r>
            <a:r>
              <a:rPr lang="uk-UA" sz="2400" dirty="0" smtClean="0"/>
              <a:t> (</a:t>
            </a:r>
            <a:r>
              <a:rPr lang="uk-UA" sz="2400" b="1" i="1" dirty="0" err="1" smtClean="0"/>
              <a:t>І:</a:t>
            </a:r>
            <a:r>
              <a:rPr lang="uk-UA" sz="2400" i="1" dirty="0" err="1" smtClean="0"/>
              <a:t>Чи</a:t>
            </a:r>
            <a:r>
              <a:rPr lang="uk-UA" sz="2400" i="1" dirty="0" smtClean="0"/>
              <a:t> можете ви з ними конфліктувати , сперечатися із-за мови? – Р.: колись можемо … не знаходимо спільної мови. – І.: Але ви й так залишаєтесь з ними друзями? – Р.: ми відстоюємо своє, звикли до конфліктів</a:t>
            </a:r>
            <a:endParaRPr lang="ru-RU" sz="2400" dirty="0" smtClean="0"/>
          </a:p>
          <a:p>
            <a:pPr lvl="0"/>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12527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008" y="394977"/>
            <a:ext cx="10058400" cy="1450757"/>
          </a:xfrm>
        </p:spPr>
        <p:txBody>
          <a:bodyPr>
            <a:normAutofit/>
          </a:bodyPr>
          <a:lstStyle/>
          <a:p>
            <a:r>
              <a:rPr lang="ru-RU" b="1" dirty="0" err="1" smtClean="0">
                <a:solidFill>
                  <a:schemeClr val="accent1">
                    <a:lumMod val="50000"/>
                  </a:schemeClr>
                </a:solidFill>
                <a:effectLst>
                  <a:outerShdw blurRad="38100" dist="38100" dir="2700000" algn="tl">
                    <a:srgbClr val="000000">
                      <a:alpha val="43137"/>
                    </a:srgbClr>
                  </a:outerShdw>
                </a:effectLst>
              </a:rPr>
              <a:t>Акценти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комунікаційної</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стратегії</a:t>
            </a:r>
            <a:r>
              <a:rPr lang="ru-RU" b="1" dirty="0">
                <a:solidFill>
                  <a:schemeClr val="accent1">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1097280" y="1845734"/>
            <a:ext cx="10058400" cy="4326466"/>
          </a:xfrm>
        </p:spPr>
        <p:txBody>
          <a:bodyPr>
            <a:normAutofit fontScale="92500" lnSpcReduction="10000"/>
          </a:bodyPr>
          <a:lstStyle/>
          <a:p>
            <a:pPr>
              <a:lnSpc>
                <a:spcPct val="110000"/>
              </a:lnSpc>
              <a:spcBef>
                <a:spcPts val="0"/>
              </a:spcBef>
              <a:spcAft>
                <a:spcPts val="0"/>
              </a:spcAft>
            </a:pPr>
            <a:r>
              <a:rPr lang="uk-UA" sz="2800" dirty="0" smtClean="0"/>
              <a:t> - </a:t>
            </a:r>
            <a:r>
              <a:rPr lang="uk-UA" b="1" dirty="0" smtClean="0"/>
              <a:t>повага </a:t>
            </a:r>
            <a:r>
              <a:rPr lang="uk-UA" b="1" dirty="0"/>
              <a:t>до української мови як державної і вироблення розуміння, що спілкування українською не шкодить комунікації угорською </a:t>
            </a:r>
            <a:r>
              <a:rPr lang="uk-UA" i="1" dirty="0"/>
              <a:t>(І.: Коли вам треба переходити на українську або угорську, то ви сперечаєтесь? – Р1: Ні. - Р2: Ні, взагалі ні, ми підлаштовуємось один під одного. Якщо я знаю, що українець мене не розуміє, то я переходжу на українську або російську); </a:t>
            </a:r>
            <a:endParaRPr lang="uk-UA" i="1" dirty="0" smtClean="0"/>
          </a:p>
          <a:p>
            <a:pPr>
              <a:lnSpc>
                <a:spcPct val="110000"/>
              </a:lnSpc>
              <a:spcBef>
                <a:spcPts val="0"/>
              </a:spcBef>
              <a:spcAft>
                <a:spcPts val="0"/>
              </a:spcAft>
            </a:pPr>
            <a:r>
              <a:rPr lang="uk-UA" b="1" dirty="0" smtClean="0"/>
              <a:t>- повага </a:t>
            </a:r>
            <a:r>
              <a:rPr lang="uk-UA" b="1" dirty="0"/>
              <a:t>до угорської мови та її носіїв </a:t>
            </a:r>
            <a:r>
              <a:rPr lang="uk-UA" dirty="0" smtClean="0"/>
              <a:t>(</a:t>
            </a:r>
            <a:r>
              <a:rPr lang="uk-UA" i="1" dirty="0" smtClean="0"/>
              <a:t>І</a:t>
            </a:r>
            <a:r>
              <a:rPr lang="uk-UA" i="1" dirty="0"/>
              <a:t>:: Чи чули ви колись образливі слова, щодо представників своєї національності? Р.: Звичайно чули.  (Майже всі чули). І.: А де чули? Р.: В українськомовній школі, в початковій школі. І.: І вам говорили це через те, що ви не знаєте мови? Р.: </a:t>
            </a:r>
            <a:r>
              <a:rPr lang="uk-UA" i="1" dirty="0" err="1"/>
              <a:t>Нє</a:t>
            </a:r>
            <a:r>
              <a:rPr lang="uk-UA" i="1" dirty="0"/>
              <a:t>, ми знали, просто  вони говорили, що ми мадяри, «</a:t>
            </a:r>
            <a:r>
              <a:rPr lang="uk-UA" i="1" dirty="0" err="1"/>
              <a:t>модьор</a:t>
            </a:r>
            <a:r>
              <a:rPr lang="uk-UA" i="1" dirty="0"/>
              <a:t> течке» і </a:t>
            </a:r>
            <a:r>
              <a:rPr lang="uk-UA" i="1" dirty="0" err="1"/>
              <a:t>т.п</a:t>
            </a:r>
            <a:r>
              <a:rPr lang="uk-UA" i="1" dirty="0"/>
              <a:t>., обзивалися); </a:t>
            </a:r>
            <a:endParaRPr lang="uk-UA" i="1" dirty="0" smtClean="0"/>
          </a:p>
          <a:p>
            <a:pPr>
              <a:lnSpc>
                <a:spcPct val="110000"/>
              </a:lnSpc>
              <a:spcBef>
                <a:spcPts val="0"/>
              </a:spcBef>
              <a:spcAft>
                <a:spcPts val="0"/>
              </a:spcAft>
            </a:pPr>
            <a:r>
              <a:rPr lang="uk-UA" b="1" dirty="0" smtClean="0"/>
              <a:t>- створення </a:t>
            </a:r>
            <a:r>
              <a:rPr lang="uk-UA" b="1" dirty="0"/>
              <a:t>реальних та он-лайн спільнот з українською як мовою комунікації </a:t>
            </a:r>
            <a:r>
              <a:rPr lang="uk-UA" dirty="0"/>
              <a:t>(</a:t>
            </a:r>
            <a:r>
              <a:rPr lang="uk-UA" i="1" dirty="0"/>
              <a:t>Чим більше говорити з іншими, з українцями. Більше говорити з тими людьми, котрі говорять по-українськи. І.: А де ви їх знайдете? – Р 1: Хоч де. Р 2: В таборі. Р 3: В місті. Р 4: Екскурсії.)</a:t>
            </a:r>
            <a:endParaRPr lang="ru-RU" dirty="0"/>
          </a:p>
          <a:p>
            <a:pPr lvl="0"/>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67602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Объект 2"/>
          <p:cNvSpPr>
            <a:spLocks noGrp="1"/>
          </p:cNvSpPr>
          <p:nvPr>
            <p:ph idx="1"/>
          </p:nvPr>
        </p:nvSpPr>
        <p:spPr>
          <a:xfrm>
            <a:off x="612648" y="1845734"/>
            <a:ext cx="9731502" cy="4235026"/>
          </a:xfrm>
        </p:spPr>
        <p:txBody>
          <a:bodyPr>
            <a:normAutofit/>
          </a:bodyPr>
          <a:lstStyle/>
          <a:p>
            <a:pPr algn="just"/>
            <a:endParaRPr lang="ru-RU" sz="2800" dirty="0"/>
          </a:p>
          <a:p>
            <a:r>
              <a:rPr lang="ru-RU" sz="4800" b="1" dirty="0" err="1">
                <a:solidFill>
                  <a:schemeClr val="accent1">
                    <a:lumMod val="50000"/>
                  </a:schemeClr>
                </a:solidFill>
                <a:effectLst>
                  <a:outerShdw blurRad="38100" dist="38100" dir="2700000" algn="tl">
                    <a:srgbClr val="000000">
                      <a:alpha val="43137"/>
                    </a:srgbClr>
                  </a:outerShdw>
                </a:effectLst>
              </a:rPr>
              <a:t>Попередні</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результати</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фокусованого</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групового</a:t>
            </a:r>
            <a:r>
              <a:rPr lang="ru-RU" sz="4800" b="1" dirty="0">
                <a:solidFill>
                  <a:schemeClr val="accent1">
                    <a:lumMod val="50000"/>
                  </a:schemeClr>
                </a:solidFill>
                <a:effectLst>
                  <a:outerShdw blurRad="38100" dist="38100" dir="2700000" algn="tl">
                    <a:srgbClr val="000000">
                      <a:alpha val="43137"/>
                    </a:srgbClr>
                  </a:outerShdw>
                </a:effectLst>
              </a:rPr>
              <a:t> </a:t>
            </a:r>
            <a:r>
              <a:rPr lang="ru-RU" sz="4800" b="1" dirty="0" err="1">
                <a:solidFill>
                  <a:schemeClr val="accent1">
                    <a:lumMod val="50000"/>
                  </a:schemeClr>
                </a:solidFill>
                <a:effectLst>
                  <a:outerShdw blurRad="38100" dist="38100" dir="2700000" algn="tl">
                    <a:srgbClr val="000000">
                      <a:alpha val="43137"/>
                    </a:srgbClr>
                  </a:outerShdw>
                </a:effectLst>
              </a:rPr>
              <a:t>обговорення</a:t>
            </a:r>
            <a:r>
              <a:rPr lang="ru-RU" sz="4800" b="1" dirty="0">
                <a:solidFill>
                  <a:schemeClr val="accent1">
                    <a:lumMod val="50000"/>
                  </a:schemeClr>
                </a:solidFill>
                <a:effectLst>
                  <a:outerShdw blurRad="38100" dist="38100" dir="2700000" algn="tl">
                    <a:srgbClr val="000000">
                      <a:alpha val="43137"/>
                    </a:srgbClr>
                  </a:outerShdw>
                </a:effectLst>
              </a:rPr>
              <a:t> з учителями </a:t>
            </a:r>
            <a:endParaRPr lang="ru-RU" sz="4800" dirty="0"/>
          </a:p>
          <a:p>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92935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chemeClr val="accent1">
                    <a:lumMod val="50000"/>
                  </a:schemeClr>
                </a:solidFill>
                <a:effectLst>
                  <a:outerShdw blurRad="38100" dist="38100" dir="2700000" algn="tl">
                    <a:srgbClr val="000000">
                      <a:alpha val="43137"/>
                    </a:srgbClr>
                  </a:outerShdw>
                </a:effectLst>
              </a:rPr>
              <a:t>Узагальнення щодо бачення </a:t>
            </a:r>
            <a:r>
              <a:rPr lang="uk-UA" b="1" dirty="0" smtClean="0">
                <a:solidFill>
                  <a:schemeClr val="accent1">
                    <a:lumMod val="50000"/>
                  </a:schemeClr>
                </a:solidFill>
                <a:effectLst>
                  <a:outerShdw blurRad="38100" dist="38100" dir="2700000" algn="tl">
                    <a:srgbClr val="000000">
                      <a:alpha val="43137"/>
                    </a:srgbClr>
                  </a:outerShdw>
                </a:effectLst>
              </a:rPr>
              <a:t>вчителями </a:t>
            </a:r>
            <a:r>
              <a:rPr lang="uk-UA" b="1" dirty="0">
                <a:solidFill>
                  <a:schemeClr val="accent1">
                    <a:lumMod val="50000"/>
                  </a:schemeClr>
                </a:solidFill>
                <a:effectLst>
                  <a:outerShdw blurRad="38100" dist="38100" dir="2700000" algn="tl">
                    <a:srgbClr val="000000">
                      <a:alpha val="43137"/>
                    </a:srgbClr>
                  </a:outerShdw>
                </a:effectLst>
              </a:rPr>
              <a:t>перспектив 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статті Закону України «Про освіту»</a:t>
            </a:r>
            <a:endParaRPr lang="ru-RU" dirty="0"/>
          </a:p>
        </p:txBody>
      </p:sp>
      <p:sp>
        <p:nvSpPr>
          <p:cNvPr id="3" name="Объект 2"/>
          <p:cNvSpPr>
            <a:spLocks noGrp="1"/>
          </p:cNvSpPr>
          <p:nvPr>
            <p:ph idx="1"/>
          </p:nvPr>
        </p:nvSpPr>
        <p:spPr>
          <a:xfrm>
            <a:off x="704088" y="1737360"/>
            <a:ext cx="10451592" cy="3958718"/>
          </a:xfrm>
        </p:spPr>
        <p:txBody>
          <a:bodyPr>
            <a:noAutofit/>
          </a:bodyPr>
          <a:lstStyle/>
          <a:p>
            <a:pPr algn="just">
              <a:lnSpc>
                <a:spcPct val="100000"/>
              </a:lnSpc>
              <a:spcBef>
                <a:spcPts val="0"/>
              </a:spcBef>
              <a:spcAft>
                <a:spcPts val="0"/>
              </a:spcAft>
            </a:pPr>
            <a:r>
              <a:rPr lang="uk-UA" sz="2400" dirty="0">
                <a:solidFill>
                  <a:schemeClr val="tx1"/>
                </a:solidFill>
              </a:rPr>
              <a:t>Володіння українською мовою є </a:t>
            </a:r>
            <a:r>
              <a:rPr lang="uk-UA" sz="2400" dirty="0" smtClean="0">
                <a:solidFill>
                  <a:schemeClr val="tx1"/>
                </a:solidFill>
              </a:rPr>
              <a:t>більше необхідністю</a:t>
            </a:r>
            <a:r>
              <a:rPr lang="uk-UA" sz="2400" dirty="0">
                <a:solidFill>
                  <a:schemeClr val="tx1"/>
                </a:solidFill>
              </a:rPr>
              <a:t>, ніж </a:t>
            </a:r>
            <a:r>
              <a:rPr lang="uk-UA" sz="2400" dirty="0" smtClean="0">
                <a:solidFill>
                  <a:schemeClr val="tx1"/>
                </a:solidFill>
              </a:rPr>
              <a:t>престижем. </a:t>
            </a:r>
            <a:r>
              <a:rPr lang="uk-UA" sz="2400" dirty="0">
                <a:solidFill>
                  <a:schemeClr val="tx1"/>
                </a:solidFill>
              </a:rPr>
              <a:t>Проте </a:t>
            </a:r>
            <a:r>
              <a:rPr lang="uk-UA" sz="2400" b="1" dirty="0">
                <a:solidFill>
                  <a:schemeClr val="tx1"/>
                </a:solidFill>
              </a:rPr>
              <a:t>рівень володіння </a:t>
            </a:r>
            <a:r>
              <a:rPr lang="uk-UA" sz="2400" dirty="0">
                <a:solidFill>
                  <a:schemeClr val="tx1"/>
                </a:solidFill>
              </a:rPr>
              <a:t>українською </a:t>
            </a:r>
            <a:r>
              <a:rPr lang="uk-UA" sz="2400" dirty="0" smtClean="0">
                <a:solidFill>
                  <a:schemeClr val="tx1"/>
                </a:solidFill>
              </a:rPr>
              <a:t>мовою </a:t>
            </a:r>
            <a:r>
              <a:rPr lang="uk-UA" sz="2400" dirty="0">
                <a:solidFill>
                  <a:schemeClr val="tx1"/>
                </a:solidFill>
              </a:rPr>
              <a:t>серед </a:t>
            </a:r>
            <a:r>
              <a:rPr lang="uk-UA" sz="2400" dirty="0" smtClean="0">
                <a:solidFill>
                  <a:schemeClr val="tx1"/>
                </a:solidFill>
              </a:rPr>
              <a:t>учнів, на думку вчителів</a:t>
            </a:r>
            <a:r>
              <a:rPr lang="uk-UA" sz="2400" b="1" dirty="0" smtClean="0">
                <a:solidFill>
                  <a:schemeClr val="tx1"/>
                </a:solidFill>
              </a:rPr>
              <a:t>, є низький</a:t>
            </a:r>
            <a:r>
              <a:rPr lang="uk-UA" sz="2400" b="1" dirty="0">
                <a:solidFill>
                  <a:schemeClr val="tx1"/>
                </a:solidFill>
              </a:rPr>
              <a:t>.</a:t>
            </a:r>
            <a:r>
              <a:rPr lang="uk-UA" sz="2400" dirty="0">
                <a:solidFill>
                  <a:schemeClr val="tx1"/>
                </a:solidFill>
              </a:rPr>
              <a:t> Для проведення фокус-груп з десятикласниками залучали перекладача.  </a:t>
            </a:r>
          </a:p>
          <a:p>
            <a:pPr algn="just">
              <a:lnSpc>
                <a:spcPct val="100000"/>
              </a:lnSpc>
              <a:spcBef>
                <a:spcPts val="0"/>
              </a:spcBef>
              <a:spcAft>
                <a:spcPts val="0"/>
              </a:spcAft>
            </a:pPr>
            <a:r>
              <a:rPr lang="uk-UA" sz="2400" dirty="0">
                <a:solidFill>
                  <a:schemeClr val="tx1"/>
                </a:solidFill>
              </a:rPr>
              <a:t>Усі вчителі схвально ставляться до зниження вимог до ЗНО з української мови для випускників шкіл з угорською мовою викладання. Хоча не зрозумілим для них є подальший процес зарахування до навчального закладу на рівні з учнями українських шкіл. </a:t>
            </a:r>
          </a:p>
          <a:p>
            <a:pPr algn="just">
              <a:lnSpc>
                <a:spcPct val="100000"/>
              </a:lnSpc>
              <a:spcBef>
                <a:spcPts val="0"/>
              </a:spcBef>
              <a:spcAft>
                <a:spcPts val="0"/>
              </a:spcAft>
            </a:pPr>
            <a:r>
              <a:rPr lang="uk-UA" sz="2400" dirty="0">
                <a:solidFill>
                  <a:schemeClr val="tx1"/>
                </a:solidFill>
              </a:rPr>
              <a:t>Основне побоювання серед вчителів – це </a:t>
            </a:r>
            <a:r>
              <a:rPr lang="uk-UA" sz="2400" b="1" dirty="0">
                <a:solidFill>
                  <a:schemeClr val="tx1"/>
                </a:solidFill>
              </a:rPr>
              <a:t>складність </a:t>
            </a:r>
            <a:r>
              <a:rPr lang="uk-UA" sz="2400" b="1" dirty="0" smtClean="0">
                <a:solidFill>
                  <a:schemeClr val="tx1"/>
                </a:solidFill>
              </a:rPr>
              <a:t>ЗНО</a:t>
            </a:r>
            <a:r>
              <a:rPr lang="uk-UA" sz="2400" dirty="0" smtClean="0">
                <a:solidFill>
                  <a:schemeClr val="tx1"/>
                </a:solidFill>
              </a:rPr>
              <a:t>, боязнь </a:t>
            </a:r>
            <a:r>
              <a:rPr lang="uk-UA" sz="2400" dirty="0">
                <a:solidFill>
                  <a:schemeClr val="tx1"/>
                </a:solidFill>
              </a:rPr>
              <a:t>якого навіть спричиняє від'їзд значної кількості учнів після 9 класу.</a:t>
            </a:r>
          </a:p>
          <a:p>
            <a:pPr>
              <a:lnSpc>
                <a:spcPct val="100000"/>
              </a:lnSpc>
              <a:spcBef>
                <a:spcPts val="0"/>
              </a:spcBef>
              <a:spcAft>
                <a:spcPts val="0"/>
              </a:spcAft>
            </a:pPr>
            <a:r>
              <a:rPr lang="uk-UA" sz="2400" dirty="0">
                <a:solidFill>
                  <a:schemeClr val="tx1"/>
                </a:solidFill>
              </a:rPr>
              <a:t>Цитата</a:t>
            </a:r>
            <a:r>
              <a:rPr lang="uk-UA" sz="2400" i="1" dirty="0" smtClean="0">
                <a:solidFill>
                  <a:schemeClr val="tx1"/>
                </a:solidFill>
              </a:rPr>
              <a:t>: «</a:t>
            </a:r>
            <a:r>
              <a:rPr lang="uk-UA" sz="2400" i="1" dirty="0">
                <a:solidFill>
                  <a:schemeClr val="tx1"/>
                </a:solidFill>
              </a:rPr>
              <a:t>Просто </a:t>
            </a:r>
            <a:r>
              <a:rPr lang="uk-UA" sz="2400" i="1" dirty="0" smtClean="0">
                <a:solidFill>
                  <a:schemeClr val="tx1"/>
                </a:solidFill>
              </a:rPr>
              <a:t>зробіть так, щоб </a:t>
            </a:r>
            <a:r>
              <a:rPr lang="uk-UA" sz="2400" i="1" dirty="0">
                <a:solidFill>
                  <a:schemeClr val="tx1"/>
                </a:solidFill>
              </a:rPr>
              <a:t>діти реально </a:t>
            </a:r>
            <a:r>
              <a:rPr lang="uk-UA" sz="2400" i="1" dirty="0" smtClean="0">
                <a:solidFill>
                  <a:schemeClr val="tx1"/>
                </a:solidFill>
              </a:rPr>
              <a:t>змогли </a:t>
            </a:r>
            <a:r>
              <a:rPr lang="uk-UA" sz="2400" i="1" dirty="0">
                <a:solidFill>
                  <a:schemeClr val="tx1"/>
                </a:solidFill>
              </a:rPr>
              <a:t>здати </a:t>
            </a:r>
            <a:r>
              <a:rPr lang="uk-UA" sz="2400" i="1" dirty="0" smtClean="0">
                <a:solidFill>
                  <a:schemeClr val="tx1"/>
                </a:solidFill>
              </a:rPr>
              <a:t>ЗНО»</a:t>
            </a:r>
            <a:endParaRPr lang="uk-UA" sz="2400" i="1" dirty="0">
              <a:solidFill>
                <a:schemeClr val="tx1"/>
              </a:solidFill>
            </a:endParaRPr>
          </a:p>
          <a:p>
            <a:pPr algn="just"/>
            <a:endParaRPr lang="ru-RU" sz="2800"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24386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98000" y="537037"/>
            <a:ext cx="10058400" cy="723569"/>
          </a:xfrm>
        </p:spPr>
        <p:txBody>
          <a:bodyPr/>
          <a:lstStyle/>
          <a:p>
            <a:r>
              <a:rPr lang="uk-UA" b="1" dirty="0" smtClean="0">
                <a:solidFill>
                  <a:schemeClr val="tx1"/>
                </a:solidFill>
              </a:rPr>
              <a:t>Українська асоціація дослідників освіти</a:t>
            </a:r>
            <a:endParaRPr lang="uk-UA" b="1"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pic>
        <p:nvPicPr>
          <p:cNvPr id="6" name="Рисунок 5"/>
          <p:cNvPicPr/>
          <p:nvPr/>
        </p:nvPicPr>
        <p:blipFill>
          <a:blip r:embed="rId2"/>
          <a:stretch>
            <a:fillRect/>
          </a:stretch>
        </p:blipFill>
        <p:spPr>
          <a:xfrm>
            <a:off x="2986667" y="5582277"/>
            <a:ext cx="6075949" cy="657383"/>
          </a:xfrm>
          <a:prstGeom prst="rect">
            <a:avLst/>
          </a:prstGeom>
        </p:spPr>
      </p:pic>
      <p:pic>
        <p:nvPicPr>
          <p:cNvPr id="7" name="Picture 4" descr="http://www.sq.com.ua/img/news/2018/02/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3386">
            <a:off x="8135309" y="3490197"/>
            <a:ext cx="3724764" cy="1971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артинки по запросу мон нова візуалізаці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96" y="2055147"/>
            <a:ext cx="1668196" cy="970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Картинки по запросу крок за кроко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5516" y="3613580"/>
            <a:ext cx="1584846" cy="1468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content.fiev4-1.fna.fbcdn.net/v/t1.0-1/c0.1.320.320/p320x320/10428604_553999148077370_7366233039745849247_n.png?_nc_cat=0&amp;oh=9c248090f6a463d6159335981fc29121&amp;oe=5BBA08F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4027" y="4824205"/>
            <a:ext cx="1415455" cy="1415455"/>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D:\2019\2019 UERA\Фінський проект\Logo\Outlook-rlshbhbq.png"/>
          <p:cNvPicPr/>
          <p:nvPr/>
        </p:nvPicPr>
        <p:blipFill>
          <a:blip r:embed="rId7">
            <a:extLst>
              <a:ext uri="{28A0092B-C50C-407E-A947-70E740481C1C}">
                <a14:useLocalDpi xmlns:a14="http://schemas.microsoft.com/office/drawing/2010/main" val="0"/>
              </a:ext>
            </a:extLst>
          </a:blip>
          <a:srcRect/>
          <a:stretch>
            <a:fillRect/>
          </a:stretch>
        </p:blipFill>
        <p:spPr bwMode="auto">
          <a:xfrm>
            <a:off x="6867939" y="1870895"/>
            <a:ext cx="2996652" cy="912062"/>
          </a:xfrm>
          <a:prstGeom prst="rect">
            <a:avLst/>
          </a:prstGeom>
          <a:noFill/>
          <a:ln>
            <a:noFill/>
          </a:ln>
        </p:spPr>
      </p:pic>
      <p:pic>
        <p:nvPicPr>
          <p:cNvPr id="12" name="Объект 6"/>
          <p:cNvPicPr>
            <a:picLocks noChangeAspect="1"/>
          </p:cNvPicPr>
          <p:nvPr/>
        </p:nvPicPr>
        <p:blipFill>
          <a:blip r:embed="rId8"/>
          <a:stretch>
            <a:fillRect/>
          </a:stretch>
        </p:blipFill>
        <p:spPr>
          <a:xfrm rot="20584637">
            <a:off x="257103" y="2851345"/>
            <a:ext cx="5549707" cy="2592117"/>
          </a:xfrm>
          <a:prstGeom prst="rect">
            <a:avLst/>
          </a:prstGeom>
        </p:spPr>
      </p:pic>
    </p:spTree>
    <p:extLst>
      <p:ext uri="{BB962C8B-B14F-4D97-AF65-F5344CB8AC3E}">
        <p14:creationId xmlns:p14="http://schemas.microsoft.com/office/powerpoint/2010/main" val="3437609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616" y="502920"/>
            <a:ext cx="11407754" cy="5366174"/>
          </a:xfrm>
        </p:spPr>
        <p:txBody>
          <a:bodyPr>
            <a:noAutofit/>
          </a:bodyPr>
          <a:lstStyle/>
          <a:p>
            <a:pPr marL="0" indent="0" algn="just">
              <a:spcBef>
                <a:spcPts val="0"/>
              </a:spcBef>
              <a:spcAft>
                <a:spcPts val="0"/>
              </a:spcAft>
              <a:buNone/>
            </a:pPr>
            <a:r>
              <a:rPr lang="uk-UA" sz="2800" dirty="0" smtClean="0">
                <a:solidFill>
                  <a:schemeClr val="tx1"/>
                </a:solidFill>
              </a:rPr>
              <a:t>Побоювання, що основними </a:t>
            </a:r>
            <a:r>
              <a:rPr lang="uk-UA" sz="2800" b="1" dirty="0">
                <a:solidFill>
                  <a:schemeClr val="tx1"/>
                </a:solidFill>
              </a:rPr>
              <a:t>наслідками</a:t>
            </a:r>
            <a:r>
              <a:rPr lang="uk-UA" sz="2800" dirty="0">
                <a:solidFill>
                  <a:schemeClr val="tx1"/>
                </a:solidFill>
              </a:rPr>
              <a:t> </a:t>
            </a:r>
            <a:r>
              <a:rPr lang="uk-UA" sz="2800" dirty="0" smtClean="0">
                <a:solidFill>
                  <a:schemeClr val="tx1"/>
                </a:solidFill>
              </a:rPr>
              <a:t>імплементації </a:t>
            </a:r>
            <a:r>
              <a:rPr lang="uk-UA" sz="2800" dirty="0" err="1" smtClean="0">
                <a:solidFill>
                  <a:schemeClr val="tx1"/>
                </a:solidFill>
              </a:rPr>
              <a:t>мовної</a:t>
            </a:r>
            <a:r>
              <a:rPr lang="uk-UA" sz="2800" dirty="0" smtClean="0">
                <a:solidFill>
                  <a:schemeClr val="tx1"/>
                </a:solidFill>
              </a:rPr>
              <a:t> </a:t>
            </a:r>
            <a:r>
              <a:rPr lang="uk-UA" sz="2800" dirty="0">
                <a:solidFill>
                  <a:schemeClr val="tx1"/>
                </a:solidFill>
              </a:rPr>
              <a:t>статті стане</a:t>
            </a:r>
            <a:r>
              <a:rPr lang="uk-UA" sz="2800" dirty="0" smtClean="0">
                <a:solidFill>
                  <a:schemeClr val="tx1"/>
                </a:solidFill>
              </a:rPr>
              <a:t>:</a:t>
            </a:r>
          </a:p>
          <a:p>
            <a:pPr marL="0" indent="0" algn="just">
              <a:spcBef>
                <a:spcPts val="0"/>
              </a:spcBef>
              <a:spcAft>
                <a:spcPts val="0"/>
              </a:spcAft>
              <a:buNone/>
            </a:pPr>
            <a:r>
              <a:rPr lang="uk-UA" sz="2800" dirty="0" smtClean="0">
                <a:solidFill>
                  <a:schemeClr val="tx1"/>
                </a:solidFill>
              </a:rPr>
              <a:t>- </a:t>
            </a:r>
            <a:r>
              <a:rPr lang="uk-UA" sz="2800" dirty="0">
                <a:solidFill>
                  <a:schemeClr val="tx1"/>
                </a:solidFill>
              </a:rPr>
              <a:t>поступове зникнення шкіл національних меншин;</a:t>
            </a:r>
          </a:p>
          <a:p>
            <a:pPr marL="0" indent="0" algn="just">
              <a:spcBef>
                <a:spcPts val="0"/>
              </a:spcBef>
              <a:spcAft>
                <a:spcPts val="0"/>
              </a:spcAft>
              <a:buNone/>
            </a:pPr>
            <a:r>
              <a:rPr lang="uk-UA" sz="2800" dirty="0">
                <a:solidFill>
                  <a:schemeClr val="tx1"/>
                </a:solidFill>
              </a:rPr>
              <a:t>- зниження </a:t>
            </a:r>
            <a:r>
              <a:rPr lang="uk-UA" sz="2800" dirty="0" smtClean="0">
                <a:solidFill>
                  <a:schemeClr val="tx1"/>
                </a:solidFill>
              </a:rPr>
              <a:t>рівня знань </a:t>
            </a:r>
            <a:r>
              <a:rPr lang="uk-UA" sz="2800" dirty="0">
                <a:solidFill>
                  <a:schemeClr val="tx1"/>
                </a:solidFill>
              </a:rPr>
              <a:t>серед учнів </a:t>
            </a:r>
            <a:r>
              <a:rPr lang="uk-UA" sz="2800" dirty="0" err="1">
                <a:solidFill>
                  <a:schemeClr val="tx1"/>
                </a:solidFill>
              </a:rPr>
              <a:t>угорськомовних</a:t>
            </a:r>
            <a:r>
              <a:rPr lang="uk-UA" sz="2800" dirty="0">
                <a:solidFill>
                  <a:schemeClr val="tx1"/>
                </a:solidFill>
              </a:rPr>
              <a:t> шкіл</a:t>
            </a:r>
            <a:r>
              <a:rPr lang="uk-UA" sz="2800" dirty="0" smtClean="0">
                <a:solidFill>
                  <a:schemeClr val="tx1"/>
                </a:solidFill>
              </a:rPr>
              <a:t>;</a:t>
            </a:r>
          </a:p>
          <a:p>
            <a:pPr marL="0" indent="0" algn="just">
              <a:spcBef>
                <a:spcPts val="0"/>
              </a:spcBef>
              <a:spcAft>
                <a:spcPts val="0"/>
              </a:spcAft>
              <a:buNone/>
            </a:pPr>
            <a:r>
              <a:rPr lang="uk-UA" sz="2800" dirty="0" smtClean="0">
                <a:solidFill>
                  <a:schemeClr val="tx1"/>
                </a:solidFill>
              </a:rPr>
              <a:t>-від батьків заберуть можливість вибору мови для навчання своєї дитини.</a:t>
            </a:r>
            <a:endParaRPr lang="uk-UA" sz="2800" dirty="0">
              <a:solidFill>
                <a:schemeClr val="tx1"/>
              </a:solidFill>
            </a:endParaRPr>
          </a:p>
          <a:p>
            <a:pPr marL="0" indent="0" algn="just">
              <a:lnSpc>
                <a:spcPct val="100000"/>
              </a:lnSpc>
              <a:spcBef>
                <a:spcPts val="0"/>
              </a:spcBef>
              <a:spcAft>
                <a:spcPts val="0"/>
              </a:spcAft>
              <a:buNone/>
            </a:pPr>
            <a:r>
              <a:rPr lang="ru-RU" sz="2800" dirty="0" smtClean="0">
                <a:solidFill>
                  <a:schemeClr val="tx1"/>
                </a:solidFill>
              </a:rPr>
              <a:t>Цитата</a:t>
            </a:r>
            <a:r>
              <a:rPr lang="ru-RU" sz="2800" i="1" dirty="0" smtClean="0">
                <a:solidFill>
                  <a:schemeClr val="tx1"/>
                </a:solidFill>
              </a:rPr>
              <a:t>: «Ну</a:t>
            </a:r>
            <a:r>
              <a:rPr lang="ru-RU" sz="2800" i="1" dirty="0">
                <a:solidFill>
                  <a:schemeClr val="tx1"/>
                </a:solidFill>
              </a:rPr>
              <a:t>, я думаю, </a:t>
            </a:r>
            <a:r>
              <a:rPr lang="ru-RU" sz="2800" i="1" dirty="0" err="1">
                <a:solidFill>
                  <a:schemeClr val="tx1"/>
                </a:solidFill>
              </a:rPr>
              <a:t>що</a:t>
            </a:r>
            <a:r>
              <a:rPr lang="ru-RU" sz="2800" i="1" dirty="0">
                <a:solidFill>
                  <a:schemeClr val="tx1"/>
                </a:solidFill>
              </a:rPr>
              <a:t> </a:t>
            </a:r>
            <a:r>
              <a:rPr lang="ru-RU" sz="2800" i="1" dirty="0" err="1">
                <a:solidFill>
                  <a:schemeClr val="tx1"/>
                </a:solidFill>
              </a:rPr>
              <a:t>це</a:t>
            </a:r>
            <a:r>
              <a:rPr lang="ru-RU" sz="2800" i="1" dirty="0">
                <a:solidFill>
                  <a:schemeClr val="tx1"/>
                </a:solidFill>
              </a:rPr>
              <a:t> буде </a:t>
            </a:r>
            <a:r>
              <a:rPr lang="ru-RU" sz="2800" i="1" dirty="0" err="1">
                <a:solidFill>
                  <a:schemeClr val="tx1"/>
                </a:solidFill>
              </a:rPr>
              <a:t>кінець</a:t>
            </a:r>
            <a:r>
              <a:rPr lang="ru-RU" sz="2800" i="1" dirty="0">
                <a:solidFill>
                  <a:schemeClr val="tx1"/>
                </a:solidFill>
              </a:rPr>
              <a:t> </a:t>
            </a:r>
            <a:r>
              <a:rPr lang="ru-RU" sz="2800" i="1" dirty="0" err="1">
                <a:solidFill>
                  <a:schemeClr val="tx1"/>
                </a:solidFill>
              </a:rPr>
              <a:t>угорським</a:t>
            </a:r>
            <a:r>
              <a:rPr lang="ru-RU" sz="2800" i="1" dirty="0">
                <a:solidFill>
                  <a:schemeClr val="tx1"/>
                </a:solidFill>
              </a:rPr>
              <a:t> школам. </a:t>
            </a:r>
            <a:r>
              <a:rPr lang="ru-RU" sz="2800" i="1" dirty="0" err="1">
                <a:solidFill>
                  <a:schemeClr val="tx1"/>
                </a:solidFill>
              </a:rPr>
              <a:t>Це</a:t>
            </a:r>
            <a:r>
              <a:rPr lang="ru-RU" sz="2800" i="1" dirty="0">
                <a:solidFill>
                  <a:schemeClr val="tx1"/>
                </a:solidFill>
              </a:rPr>
              <a:t> </a:t>
            </a:r>
            <a:r>
              <a:rPr lang="ru-RU" sz="2800" i="1" dirty="0" err="1" smtClean="0">
                <a:solidFill>
                  <a:schemeClr val="tx1"/>
                </a:solidFill>
              </a:rPr>
              <a:t>саме</a:t>
            </a:r>
            <a:r>
              <a:rPr lang="ru-RU" sz="2800" i="1" dirty="0" smtClean="0">
                <a:solidFill>
                  <a:schemeClr val="tx1"/>
                </a:solidFill>
              </a:rPr>
              <a:t>, </a:t>
            </a:r>
            <a:r>
              <a:rPr lang="ru-RU" sz="2800" i="1" dirty="0" err="1">
                <a:solidFill>
                  <a:schemeClr val="tx1"/>
                </a:solidFill>
              </a:rPr>
              <a:t>освіта</a:t>
            </a:r>
            <a:r>
              <a:rPr lang="ru-RU" sz="2800" i="1" dirty="0">
                <a:solidFill>
                  <a:schemeClr val="tx1"/>
                </a:solidFill>
              </a:rPr>
              <a:t> буде </a:t>
            </a:r>
            <a:r>
              <a:rPr lang="ru-RU" sz="2800" i="1" dirty="0" err="1" smtClean="0">
                <a:solidFill>
                  <a:schemeClr val="tx1"/>
                </a:solidFill>
              </a:rPr>
              <a:t>анульована</a:t>
            </a:r>
            <a:r>
              <a:rPr lang="ru-RU" sz="2800" i="1" dirty="0" smtClean="0">
                <a:solidFill>
                  <a:schemeClr val="tx1"/>
                </a:solidFill>
              </a:rPr>
              <a:t>.» </a:t>
            </a:r>
            <a:endParaRPr lang="ru-RU" sz="2800" i="1" dirty="0" smtClean="0">
              <a:solidFill>
                <a:schemeClr val="tx1"/>
              </a:solidFill>
            </a:endParaRPr>
          </a:p>
          <a:p>
            <a:pPr marL="0" indent="0" algn="just">
              <a:lnSpc>
                <a:spcPct val="100000"/>
              </a:lnSpc>
              <a:spcBef>
                <a:spcPts val="0"/>
              </a:spcBef>
              <a:spcAft>
                <a:spcPts val="0"/>
              </a:spcAft>
              <a:buNone/>
            </a:pPr>
            <a:r>
              <a:rPr lang="uk-UA" sz="2800" b="1" dirty="0" smtClean="0">
                <a:solidFill>
                  <a:schemeClr val="tx1"/>
                </a:solidFill>
              </a:rPr>
              <a:t>Вчителі </a:t>
            </a:r>
            <a:r>
              <a:rPr lang="uk-UA" sz="2800" b="1" dirty="0" smtClean="0">
                <a:solidFill>
                  <a:schemeClr val="tx1"/>
                </a:solidFill>
              </a:rPr>
              <a:t>пов’язують </a:t>
            </a:r>
            <a:r>
              <a:rPr lang="uk-UA" sz="2800" b="1" dirty="0">
                <a:solidFill>
                  <a:schemeClr val="tx1"/>
                </a:solidFill>
              </a:rPr>
              <a:t>бажання (і небажання) учнів вивчати українську мову з особливостями їх життєвих стратегій</a:t>
            </a:r>
            <a:r>
              <a:rPr lang="uk-UA" sz="2800" dirty="0">
                <a:solidFill>
                  <a:schemeClr val="tx1"/>
                </a:solidFill>
              </a:rPr>
              <a:t>: якщо учень планує після закінчення школи їхати працювати за кордон, у нього відсутня мотивація до навчання </a:t>
            </a:r>
            <a:r>
              <a:rPr lang="uk-UA" sz="2800" dirty="0" smtClean="0">
                <a:solidFill>
                  <a:schemeClr val="tx1"/>
                </a:solidFill>
              </a:rPr>
              <a:t>взагалі, а не тільки до вивчення української мови. </a:t>
            </a:r>
            <a:endParaRPr lang="ru-RU" sz="2800" dirty="0">
              <a:solidFill>
                <a:schemeClr val="tx1"/>
              </a:solidFill>
            </a:endParaRPr>
          </a:p>
          <a:p>
            <a:pPr marL="0" indent="0" algn="just">
              <a:spcBef>
                <a:spcPts val="0"/>
              </a:spcBef>
              <a:spcAft>
                <a:spcPts val="0"/>
              </a:spcAft>
              <a:buNone/>
            </a:pPr>
            <a:r>
              <a:rPr lang="uk-UA" sz="2800" dirty="0">
                <a:solidFill>
                  <a:schemeClr val="tx1"/>
                </a:solidFill>
              </a:rPr>
              <a:t>У зв’язку з особливостями ринку праці в </a:t>
            </a:r>
            <a:r>
              <a:rPr lang="uk-UA" sz="2800" dirty="0" smtClean="0">
                <a:solidFill>
                  <a:schemeClr val="tx1"/>
                </a:solidFill>
              </a:rPr>
              <a:t>регіоні (відсутність роботи, низька оплата праці) </a:t>
            </a:r>
            <a:r>
              <a:rPr lang="uk-UA" sz="2800" b="1" dirty="0" smtClean="0">
                <a:solidFill>
                  <a:schemeClr val="tx1"/>
                </a:solidFill>
              </a:rPr>
              <a:t>втрачена </a:t>
            </a:r>
            <a:r>
              <a:rPr lang="uk-UA" sz="2800" b="1" dirty="0">
                <a:solidFill>
                  <a:schemeClr val="tx1"/>
                </a:solidFill>
              </a:rPr>
              <a:t>мотивація до отримання подальшої </a:t>
            </a:r>
            <a:r>
              <a:rPr lang="uk-UA" sz="2800" b="1" dirty="0" smtClean="0">
                <a:solidFill>
                  <a:schemeClr val="tx1"/>
                </a:solidFill>
              </a:rPr>
              <a:t>освіти</a:t>
            </a:r>
            <a:r>
              <a:rPr lang="uk-UA" sz="2800" dirty="0">
                <a:solidFill>
                  <a:schemeClr val="tx1"/>
                </a:solidFill>
              </a:rPr>
              <a:t>.</a:t>
            </a:r>
            <a:endParaRPr lang="uk-UA" sz="2800" dirty="0" smtClean="0">
              <a:solidFill>
                <a:schemeClr val="tx1"/>
              </a:solidFill>
            </a:endParaRPr>
          </a:p>
          <a:p>
            <a:pPr marL="0" indent="0" algn="just">
              <a:buNone/>
            </a:pPr>
            <a:endParaRPr lang="ru-RU" sz="2800"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443034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985606"/>
          </a:xfrm>
        </p:spPr>
        <p:txBody>
          <a:bodyPr>
            <a:normAutofit/>
          </a:bodyPr>
          <a:lstStyle/>
          <a:p>
            <a:r>
              <a:rPr lang="ru-RU" b="1" dirty="0" smtClean="0"/>
              <a:t>Думка </a:t>
            </a:r>
            <a:r>
              <a:rPr lang="ru-RU" b="1" dirty="0" err="1" smtClean="0"/>
              <a:t>вчителів</a:t>
            </a:r>
            <a:r>
              <a:rPr lang="ru-RU" b="1" dirty="0" smtClean="0"/>
              <a:t>:</a:t>
            </a:r>
            <a:endParaRPr lang="ru-RU" b="1" dirty="0"/>
          </a:p>
        </p:txBody>
      </p:sp>
      <p:sp>
        <p:nvSpPr>
          <p:cNvPr id="3" name="Объект 2"/>
          <p:cNvSpPr>
            <a:spLocks noGrp="1"/>
          </p:cNvSpPr>
          <p:nvPr>
            <p:ph idx="1"/>
          </p:nvPr>
        </p:nvSpPr>
        <p:spPr>
          <a:xfrm>
            <a:off x="267561" y="1691640"/>
            <a:ext cx="11428569" cy="5117341"/>
          </a:xfrm>
        </p:spPr>
        <p:txBody>
          <a:bodyPr>
            <a:normAutofit fontScale="92500" lnSpcReduction="10000"/>
          </a:bodyPr>
          <a:lstStyle/>
          <a:p>
            <a:pPr marL="0" indent="0" algn="just">
              <a:buNone/>
            </a:pPr>
            <a:r>
              <a:rPr lang="uk-UA" sz="2800" dirty="0" smtClean="0">
                <a:solidFill>
                  <a:schemeClr val="tx1"/>
                </a:solidFill>
              </a:rPr>
              <a:t>Відзначалось, що починати вивчати українську мову </a:t>
            </a:r>
            <a:r>
              <a:rPr lang="uk-UA" sz="2800" b="1" dirty="0" smtClean="0">
                <a:solidFill>
                  <a:schemeClr val="tx1"/>
                </a:solidFill>
              </a:rPr>
              <a:t>потрібно з дитячого садочка, з молодшого віку. </a:t>
            </a:r>
          </a:p>
          <a:p>
            <a:pPr marL="0" indent="0" algn="just">
              <a:buNone/>
            </a:pPr>
            <a:r>
              <a:rPr lang="uk-UA" sz="2800" dirty="0" smtClean="0">
                <a:solidFill>
                  <a:schemeClr val="tx1"/>
                </a:solidFill>
              </a:rPr>
              <a:t>В початковій школі з української мови </a:t>
            </a:r>
            <a:r>
              <a:rPr lang="uk-UA" sz="2800" b="1" dirty="0" smtClean="0">
                <a:solidFill>
                  <a:schemeClr val="tx1"/>
                </a:solidFill>
              </a:rPr>
              <a:t>складна програма</a:t>
            </a:r>
            <a:r>
              <a:rPr lang="uk-UA" sz="2800" dirty="0" smtClean="0">
                <a:solidFill>
                  <a:schemeClr val="tx1"/>
                </a:solidFill>
              </a:rPr>
              <a:t>, що відбиває в </a:t>
            </a:r>
            <a:r>
              <a:rPr lang="uk-UA" sz="2800" dirty="0" err="1" smtClean="0">
                <a:solidFill>
                  <a:schemeClr val="tx1"/>
                </a:solidFill>
              </a:rPr>
              <a:t>угорськомовних</a:t>
            </a:r>
            <a:r>
              <a:rPr lang="uk-UA" sz="2800" dirty="0" smtClean="0">
                <a:solidFill>
                  <a:schemeClr val="tx1"/>
                </a:solidFill>
              </a:rPr>
              <a:t> дітей бажання вивчати українську мову взагалі.</a:t>
            </a:r>
          </a:p>
          <a:p>
            <a:pPr marL="0" indent="0" algn="just">
              <a:buNone/>
            </a:pPr>
            <a:r>
              <a:rPr lang="uk-UA" sz="2800" dirty="0" smtClean="0">
                <a:solidFill>
                  <a:schemeClr val="tx1"/>
                </a:solidFill>
              </a:rPr>
              <a:t>Цитата: </a:t>
            </a:r>
            <a:r>
              <a:rPr lang="uk-UA" sz="2800" i="1" dirty="0" smtClean="0">
                <a:solidFill>
                  <a:schemeClr val="tx1"/>
                </a:solidFill>
              </a:rPr>
              <a:t>«Дитина </a:t>
            </a:r>
            <a:r>
              <a:rPr lang="uk-UA" sz="2800" i="1" dirty="0">
                <a:solidFill>
                  <a:schemeClr val="tx1"/>
                </a:solidFill>
              </a:rPr>
              <a:t>приходить у 1-ий клас, вона не знає нічого, жодного слова. </a:t>
            </a:r>
            <a:r>
              <a:rPr lang="uk-UA" sz="2800" i="1" dirty="0" smtClean="0">
                <a:solidFill>
                  <a:schemeClr val="tx1"/>
                </a:solidFill>
              </a:rPr>
              <a:t>Тільки привітатися</a:t>
            </a:r>
            <a:r>
              <a:rPr lang="uk-UA" sz="2800" i="1" dirty="0">
                <a:solidFill>
                  <a:schemeClr val="tx1"/>
                </a:solidFill>
              </a:rPr>
              <a:t>. А вона починає вчитися «</a:t>
            </a:r>
            <a:r>
              <a:rPr lang="uk-UA" sz="2800" i="1" dirty="0" smtClean="0">
                <a:solidFill>
                  <a:schemeClr val="tx1"/>
                </a:solidFill>
              </a:rPr>
              <a:t>усе» </a:t>
            </a:r>
            <a:r>
              <a:rPr lang="uk-UA" sz="2800" i="1" dirty="0">
                <a:solidFill>
                  <a:schemeClr val="tx1"/>
                </a:solidFill>
              </a:rPr>
              <a:t>за програмою, як </a:t>
            </a:r>
            <a:r>
              <a:rPr lang="uk-UA" sz="2800" i="1" dirty="0" smtClean="0">
                <a:solidFill>
                  <a:schemeClr val="tx1"/>
                </a:solidFill>
              </a:rPr>
              <a:t>українські школи</a:t>
            </a:r>
            <a:r>
              <a:rPr lang="uk-UA" sz="2800" i="1" dirty="0">
                <a:solidFill>
                  <a:schemeClr val="tx1"/>
                </a:solidFill>
              </a:rPr>
              <a:t>. То дуже </a:t>
            </a:r>
            <a:r>
              <a:rPr lang="uk-UA" sz="2800" i="1" dirty="0" smtClean="0">
                <a:solidFill>
                  <a:schemeClr val="tx1"/>
                </a:solidFill>
              </a:rPr>
              <a:t>важко».</a:t>
            </a:r>
          </a:p>
          <a:p>
            <a:pPr marL="0" indent="0">
              <a:buNone/>
            </a:pPr>
            <a:r>
              <a:rPr lang="ru-RU" sz="2800" i="1" dirty="0" smtClean="0">
                <a:solidFill>
                  <a:schemeClr val="tx1"/>
                </a:solidFill>
              </a:rPr>
              <a:t>«Вони </a:t>
            </a:r>
            <a:r>
              <a:rPr lang="ru-RU" sz="2800" i="1" dirty="0">
                <a:solidFill>
                  <a:schemeClr val="tx1"/>
                </a:solidFill>
              </a:rPr>
              <a:t>ж </a:t>
            </a:r>
            <a:r>
              <a:rPr lang="en-US" sz="2800" i="1" dirty="0">
                <a:solidFill>
                  <a:schemeClr val="tx1"/>
                </a:solidFill>
              </a:rPr>
              <a:t>[</a:t>
            </a:r>
            <a:r>
              <a:rPr lang="ru-RU" sz="2800" i="1" dirty="0">
                <a:solidFill>
                  <a:schemeClr val="tx1"/>
                </a:solidFill>
              </a:rPr>
              <a:t>Респондент тяжко </a:t>
            </a:r>
            <a:r>
              <a:rPr lang="ru-RU" sz="2800" i="1" dirty="0" err="1">
                <a:solidFill>
                  <a:schemeClr val="tx1"/>
                </a:solidFill>
              </a:rPr>
              <a:t>зітхає</a:t>
            </a:r>
            <a:r>
              <a:rPr lang="en-US" sz="2800" i="1" dirty="0">
                <a:solidFill>
                  <a:schemeClr val="tx1"/>
                </a:solidFill>
              </a:rPr>
              <a:t>] </a:t>
            </a:r>
            <a:r>
              <a:rPr lang="ru-RU" sz="2800" i="1" dirty="0" err="1">
                <a:solidFill>
                  <a:schemeClr val="tx1"/>
                </a:solidFill>
              </a:rPr>
              <a:t>елементарні</a:t>
            </a:r>
            <a:r>
              <a:rPr lang="ru-RU" sz="2800" i="1" dirty="0">
                <a:solidFill>
                  <a:schemeClr val="tx1"/>
                </a:solidFill>
              </a:rPr>
              <a:t> слова не </a:t>
            </a:r>
            <a:r>
              <a:rPr lang="ru-RU" sz="2800" i="1" dirty="0" err="1">
                <a:solidFill>
                  <a:schemeClr val="tx1"/>
                </a:solidFill>
              </a:rPr>
              <a:t>знають</a:t>
            </a:r>
            <a:r>
              <a:rPr lang="ru-RU" sz="2800" i="1" dirty="0">
                <a:solidFill>
                  <a:schemeClr val="tx1"/>
                </a:solidFill>
              </a:rPr>
              <a:t>, а як </a:t>
            </a:r>
            <a:r>
              <a:rPr lang="ru-RU" sz="2800" i="1" dirty="0" err="1">
                <a:solidFill>
                  <a:schemeClr val="tx1"/>
                </a:solidFill>
              </a:rPr>
              <a:t>тоді</a:t>
            </a:r>
            <a:r>
              <a:rPr lang="ru-RU" sz="2800" i="1" dirty="0">
                <a:solidFill>
                  <a:schemeClr val="tx1"/>
                </a:solidFill>
              </a:rPr>
              <a:t> </a:t>
            </a:r>
            <a:r>
              <a:rPr lang="ru-RU" sz="2800" i="1" dirty="0" err="1">
                <a:solidFill>
                  <a:schemeClr val="tx1"/>
                </a:solidFill>
              </a:rPr>
              <a:t>тоді</a:t>
            </a:r>
            <a:r>
              <a:rPr lang="ru-RU" sz="2800" i="1" dirty="0">
                <a:solidFill>
                  <a:schemeClr val="tx1"/>
                </a:solidFill>
              </a:rPr>
              <a:t> той предмет </a:t>
            </a:r>
            <a:r>
              <a:rPr lang="ru-RU" sz="2800" i="1" dirty="0" err="1">
                <a:solidFill>
                  <a:schemeClr val="tx1"/>
                </a:solidFill>
              </a:rPr>
              <a:t>будуть</a:t>
            </a:r>
            <a:r>
              <a:rPr lang="ru-RU" sz="2800" i="1" dirty="0">
                <a:solidFill>
                  <a:schemeClr val="tx1"/>
                </a:solidFill>
              </a:rPr>
              <a:t> </a:t>
            </a:r>
            <a:r>
              <a:rPr lang="ru-RU" sz="2800" i="1" dirty="0" err="1">
                <a:solidFill>
                  <a:schemeClr val="tx1"/>
                </a:solidFill>
              </a:rPr>
              <a:t>розуміти</a:t>
            </a:r>
            <a:r>
              <a:rPr lang="ru-RU" sz="2800" i="1" dirty="0">
                <a:solidFill>
                  <a:schemeClr val="tx1"/>
                </a:solidFill>
              </a:rPr>
              <a:t>? </a:t>
            </a:r>
            <a:r>
              <a:rPr lang="ru-RU" sz="2800" i="1" dirty="0" err="1" smtClean="0">
                <a:solidFill>
                  <a:schemeClr val="tx1"/>
                </a:solidFill>
              </a:rPr>
              <a:t>Навіть</a:t>
            </a:r>
            <a:r>
              <a:rPr lang="ru-RU" sz="2800" i="1" dirty="0" smtClean="0">
                <a:solidFill>
                  <a:schemeClr val="tx1"/>
                </a:solidFill>
              </a:rPr>
              <a:t> </a:t>
            </a:r>
            <a:r>
              <a:rPr lang="ru-RU" sz="2800" i="1" dirty="0" err="1">
                <a:solidFill>
                  <a:schemeClr val="tx1"/>
                </a:solidFill>
              </a:rPr>
              <a:t>якщо</a:t>
            </a:r>
            <a:r>
              <a:rPr lang="ru-RU" sz="2800" i="1" dirty="0">
                <a:solidFill>
                  <a:schemeClr val="tx1"/>
                </a:solidFill>
              </a:rPr>
              <a:t> і </a:t>
            </a:r>
            <a:r>
              <a:rPr lang="ru-RU" sz="2800" i="1" dirty="0" smtClean="0">
                <a:solidFill>
                  <a:schemeClr val="tx1"/>
                </a:solidFill>
              </a:rPr>
              <a:t>Ми </a:t>
            </a:r>
            <a:r>
              <a:rPr lang="ru-RU" sz="2800" i="1" dirty="0">
                <a:solidFill>
                  <a:schemeClr val="tx1"/>
                </a:solidFill>
              </a:rPr>
              <a:t>перейдете на </a:t>
            </a:r>
            <a:r>
              <a:rPr lang="ru-RU" sz="2800" i="1" dirty="0" err="1" smtClean="0">
                <a:solidFill>
                  <a:schemeClr val="tx1"/>
                </a:solidFill>
              </a:rPr>
              <a:t>українську</a:t>
            </a:r>
            <a:r>
              <a:rPr lang="ru-RU" sz="2800" i="1" dirty="0" smtClean="0">
                <a:solidFill>
                  <a:schemeClr val="tx1"/>
                </a:solidFill>
              </a:rPr>
              <a:t>, то вони не </a:t>
            </a:r>
            <a:r>
              <a:rPr lang="ru-RU" sz="2800" i="1" dirty="0" err="1" smtClean="0">
                <a:solidFill>
                  <a:schemeClr val="tx1"/>
                </a:solidFill>
              </a:rPr>
              <a:t>будуть</a:t>
            </a:r>
            <a:r>
              <a:rPr lang="ru-RU" sz="2800" i="1" dirty="0" smtClean="0">
                <a:solidFill>
                  <a:schemeClr val="tx1"/>
                </a:solidFill>
              </a:rPr>
              <a:t> </a:t>
            </a:r>
            <a:r>
              <a:rPr lang="ru-RU" sz="2800" i="1" dirty="0" err="1" smtClean="0">
                <a:solidFill>
                  <a:schemeClr val="tx1"/>
                </a:solidFill>
              </a:rPr>
              <a:t>розуміти</a:t>
            </a:r>
            <a:r>
              <a:rPr lang="ru-RU" sz="2800" i="1" dirty="0" smtClean="0">
                <a:solidFill>
                  <a:schemeClr val="tx1"/>
                </a:solidFill>
              </a:rPr>
              <a:t>».</a:t>
            </a:r>
            <a:endParaRPr lang="uk-UA" sz="2800" i="1" dirty="0">
              <a:solidFill>
                <a:schemeClr val="tx1"/>
              </a:solidFill>
            </a:endParaRPr>
          </a:p>
          <a:p>
            <a:pPr marL="0" indent="0" algn="just">
              <a:lnSpc>
                <a:spcPct val="110000"/>
              </a:lnSpc>
              <a:spcBef>
                <a:spcPts val="0"/>
              </a:spcBef>
              <a:spcAft>
                <a:spcPts val="0"/>
              </a:spcAft>
              <a:buNone/>
            </a:pPr>
            <a:r>
              <a:rPr lang="uk-UA" sz="2800" i="1" dirty="0" smtClean="0">
                <a:solidFill>
                  <a:schemeClr val="tx1"/>
                </a:solidFill>
              </a:rPr>
              <a:t> «Чого </a:t>
            </a:r>
            <a:r>
              <a:rPr lang="uk-UA" sz="2800" i="1" dirty="0">
                <a:solidFill>
                  <a:schemeClr val="tx1"/>
                </a:solidFill>
              </a:rPr>
              <a:t>з </a:t>
            </a:r>
            <a:r>
              <a:rPr lang="uk-UA" sz="2800" i="1" dirty="0" smtClean="0">
                <a:solidFill>
                  <a:schemeClr val="tx1"/>
                </a:solidFill>
              </a:rPr>
              <a:t>англійської мови </a:t>
            </a:r>
            <a:r>
              <a:rPr lang="uk-UA" sz="2800" i="1" dirty="0" smtClean="0">
                <a:solidFill>
                  <a:schemeClr val="tx1"/>
                </a:solidFill>
              </a:rPr>
              <a:t>на </a:t>
            </a:r>
            <a:r>
              <a:rPr lang="uk-UA" sz="2800" i="1" dirty="0">
                <a:solidFill>
                  <a:schemeClr val="tx1"/>
                </a:solidFill>
              </a:rPr>
              <a:t>Закарпатті кращі результати ЗНО, ніж з української? Тому що вони її </a:t>
            </a:r>
            <a:r>
              <a:rPr lang="uk-UA" sz="2800" i="1" dirty="0" smtClean="0">
                <a:solidFill>
                  <a:schemeClr val="tx1"/>
                </a:solidFill>
              </a:rPr>
              <a:t>вчать, як </a:t>
            </a:r>
            <a:r>
              <a:rPr lang="uk-UA" sz="2800" i="1" dirty="0">
                <a:solidFill>
                  <a:schemeClr val="tx1"/>
                </a:solidFill>
              </a:rPr>
              <a:t>чужу мову і відповідно такі є </a:t>
            </a:r>
            <a:r>
              <a:rPr lang="uk-UA" sz="2800" i="1" dirty="0" smtClean="0">
                <a:solidFill>
                  <a:schemeClr val="tx1"/>
                </a:solidFill>
              </a:rPr>
              <a:t>вимоги».</a:t>
            </a:r>
          </a:p>
          <a:p>
            <a:pPr marL="0" indent="0" algn="just">
              <a:buNone/>
            </a:pPr>
            <a:r>
              <a:rPr lang="uk-UA" sz="2800" dirty="0">
                <a:solidFill>
                  <a:schemeClr val="tx1"/>
                </a:solidFill>
              </a:rPr>
              <a:t>	</a:t>
            </a:r>
            <a:endParaRPr lang="ru-RU" sz="2800" dirty="0">
              <a:solidFill>
                <a:schemeClr val="tx1"/>
              </a:solidFill>
            </a:endParaRPr>
          </a:p>
          <a:p>
            <a:pPr algn="just"/>
            <a:endParaRPr lang="ru-RU" sz="2800"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105675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248" y="329185"/>
            <a:ext cx="10460736" cy="1516549"/>
          </a:xfrm>
        </p:spPr>
        <p:txBody>
          <a:bodyPr>
            <a:normAutofit fontScale="90000"/>
          </a:bodyPr>
          <a:lstStyle/>
          <a:p>
            <a:r>
              <a:rPr lang="uk-UA" b="1" dirty="0">
                <a:solidFill>
                  <a:schemeClr val="accent1">
                    <a:lumMod val="50000"/>
                  </a:schemeClr>
                </a:solidFill>
                <a:effectLst>
                  <a:outerShdw blurRad="38100" dist="38100" dir="2700000" algn="tl">
                    <a:srgbClr val="000000">
                      <a:alpha val="43137"/>
                    </a:srgbClr>
                  </a:outerShdw>
                </a:effectLst>
              </a:rPr>
              <a:t>Узагальнення щодо бачення вчителями перспектив 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статті Закону України «Про освіту»</a:t>
            </a:r>
            <a:endParaRPr lang="ru-RU" dirty="0"/>
          </a:p>
        </p:txBody>
      </p:sp>
      <p:sp>
        <p:nvSpPr>
          <p:cNvPr id="3" name="Объект 2"/>
          <p:cNvSpPr>
            <a:spLocks noGrp="1"/>
          </p:cNvSpPr>
          <p:nvPr>
            <p:ph idx="1"/>
          </p:nvPr>
        </p:nvSpPr>
        <p:spPr>
          <a:xfrm>
            <a:off x="566928" y="1845734"/>
            <a:ext cx="10588752" cy="4023360"/>
          </a:xfrm>
        </p:spPr>
        <p:txBody>
          <a:bodyPr>
            <a:normAutofit fontScale="92500" lnSpcReduction="20000"/>
          </a:bodyPr>
          <a:lstStyle/>
          <a:p>
            <a:pPr marL="0" indent="0" algn="just">
              <a:buNone/>
            </a:pPr>
            <a:r>
              <a:rPr lang="uk-UA" sz="3000" dirty="0">
                <a:solidFill>
                  <a:schemeClr val="tx1"/>
                </a:solidFill>
              </a:rPr>
              <a:t>Запровадження статті 7 Закону «Про освіту»  </a:t>
            </a:r>
            <a:r>
              <a:rPr lang="uk-UA" sz="3000" b="1" dirty="0" smtClean="0">
                <a:solidFill>
                  <a:schemeClr val="tx1"/>
                </a:solidFill>
              </a:rPr>
              <a:t>може привести до зменшення кількості вчителів. </a:t>
            </a:r>
            <a:r>
              <a:rPr lang="uk-UA" sz="3300" dirty="0">
                <a:solidFill>
                  <a:schemeClr val="tx1"/>
                </a:solidFill>
              </a:rPr>
              <a:t>(Цитата</a:t>
            </a:r>
            <a:r>
              <a:rPr lang="uk-UA" sz="3300" i="1" dirty="0" smtClean="0">
                <a:solidFill>
                  <a:schemeClr val="tx1"/>
                </a:solidFill>
              </a:rPr>
              <a:t>: «Держава </a:t>
            </a:r>
            <a:r>
              <a:rPr lang="uk-UA" sz="3300" i="1" dirty="0">
                <a:solidFill>
                  <a:schemeClr val="tx1"/>
                </a:solidFill>
              </a:rPr>
              <a:t>має розуміти, що пройде з такою політикою кілька років і не </a:t>
            </a:r>
            <a:r>
              <a:rPr lang="uk-UA" sz="3300" i="1" dirty="0" smtClean="0">
                <a:solidFill>
                  <a:schemeClr val="tx1"/>
                </a:solidFill>
              </a:rPr>
              <a:t>буде кому </a:t>
            </a:r>
            <a:r>
              <a:rPr lang="uk-UA" sz="3300" i="1" dirty="0">
                <a:solidFill>
                  <a:schemeClr val="tx1"/>
                </a:solidFill>
              </a:rPr>
              <a:t>наших дітей </a:t>
            </a:r>
            <a:r>
              <a:rPr lang="uk-UA" sz="3300" i="1" dirty="0" smtClean="0">
                <a:solidFill>
                  <a:schemeClr val="tx1"/>
                </a:solidFill>
              </a:rPr>
              <a:t>вчити»</a:t>
            </a:r>
            <a:r>
              <a:rPr lang="ru-RU" sz="3300" dirty="0">
                <a:solidFill>
                  <a:schemeClr val="tx1"/>
                </a:solidFill>
              </a:rPr>
              <a:t>)</a:t>
            </a:r>
            <a:r>
              <a:rPr lang="uk-UA" sz="3300" dirty="0" smtClean="0">
                <a:solidFill>
                  <a:schemeClr val="tx1"/>
                </a:solidFill>
              </a:rPr>
              <a:t>.</a:t>
            </a:r>
          </a:p>
          <a:p>
            <a:pPr marL="0" indent="0" algn="just">
              <a:buNone/>
            </a:pPr>
            <a:r>
              <a:rPr lang="uk-UA" sz="3000" b="1" dirty="0" smtClean="0">
                <a:solidFill>
                  <a:schemeClr val="tx1"/>
                </a:solidFill>
              </a:rPr>
              <a:t>Українську мову потрібно вчити як іноземну мову</a:t>
            </a:r>
            <a:r>
              <a:rPr lang="uk-UA" sz="3000" dirty="0" smtClean="0">
                <a:solidFill>
                  <a:schemeClr val="tx1"/>
                </a:solidFill>
              </a:rPr>
              <a:t>. </a:t>
            </a:r>
            <a:r>
              <a:rPr lang="uk-UA" sz="3300" dirty="0" smtClean="0">
                <a:solidFill>
                  <a:schemeClr val="tx1"/>
                </a:solidFill>
              </a:rPr>
              <a:t>(Цитата: </a:t>
            </a:r>
            <a:r>
              <a:rPr lang="uk-UA" sz="3300" i="1" dirty="0" smtClean="0">
                <a:solidFill>
                  <a:schemeClr val="tx1"/>
                </a:solidFill>
              </a:rPr>
              <a:t>«</a:t>
            </a:r>
            <a:r>
              <a:rPr lang="uk-UA" sz="3000" i="1" dirty="0" smtClean="0">
                <a:solidFill>
                  <a:schemeClr val="tx1"/>
                </a:solidFill>
              </a:rPr>
              <a:t>Я</a:t>
            </a:r>
            <a:r>
              <a:rPr lang="ru-RU" sz="3000" i="1" dirty="0" smtClean="0">
                <a:solidFill>
                  <a:schemeClr val="tx1"/>
                </a:solidFill>
              </a:rPr>
              <a:t>к  </a:t>
            </a:r>
            <a:r>
              <a:rPr lang="ru-RU" sz="3000" i="1" dirty="0" err="1">
                <a:solidFill>
                  <a:schemeClr val="tx1"/>
                </a:solidFill>
              </a:rPr>
              <a:t>іноземну</a:t>
            </a:r>
            <a:r>
              <a:rPr lang="ru-RU" sz="3000" i="1" dirty="0">
                <a:solidFill>
                  <a:schemeClr val="tx1"/>
                </a:solidFill>
              </a:rPr>
              <a:t> </a:t>
            </a:r>
            <a:r>
              <a:rPr lang="ru-RU" sz="3000" i="1" dirty="0" err="1">
                <a:solidFill>
                  <a:schemeClr val="tx1"/>
                </a:solidFill>
              </a:rPr>
              <a:t>мову</a:t>
            </a:r>
            <a:r>
              <a:rPr lang="ru-RU" sz="3000" i="1" dirty="0">
                <a:solidFill>
                  <a:schemeClr val="tx1"/>
                </a:solidFill>
              </a:rPr>
              <a:t> для нас </a:t>
            </a:r>
            <a:r>
              <a:rPr lang="ru-RU" sz="3000" i="1" dirty="0" err="1">
                <a:solidFill>
                  <a:schemeClr val="tx1"/>
                </a:solidFill>
              </a:rPr>
              <a:t>це</a:t>
            </a:r>
            <a:r>
              <a:rPr lang="ru-RU" sz="3000" i="1" dirty="0">
                <a:solidFill>
                  <a:schemeClr val="tx1"/>
                </a:solidFill>
              </a:rPr>
              <a:t> </a:t>
            </a:r>
            <a:r>
              <a:rPr lang="ru-RU" sz="3000" i="1" dirty="0" err="1">
                <a:solidFill>
                  <a:schemeClr val="tx1"/>
                </a:solidFill>
              </a:rPr>
              <a:t>іноземна</a:t>
            </a:r>
            <a:r>
              <a:rPr lang="ru-RU" sz="3000" i="1" dirty="0">
                <a:solidFill>
                  <a:schemeClr val="tx1"/>
                </a:solidFill>
              </a:rPr>
              <a:t> </a:t>
            </a:r>
            <a:r>
              <a:rPr lang="ru-RU" sz="3000" i="1" dirty="0" err="1">
                <a:solidFill>
                  <a:schemeClr val="tx1"/>
                </a:solidFill>
              </a:rPr>
              <a:t>мова</a:t>
            </a:r>
            <a:r>
              <a:rPr lang="ru-RU" sz="3000" i="1" dirty="0">
                <a:solidFill>
                  <a:schemeClr val="tx1"/>
                </a:solidFill>
              </a:rPr>
              <a:t>. Як </a:t>
            </a:r>
            <a:r>
              <a:rPr lang="ru-RU" sz="3000" i="1" dirty="0" err="1">
                <a:solidFill>
                  <a:schemeClr val="tx1"/>
                </a:solidFill>
              </a:rPr>
              <a:t>іноземну</a:t>
            </a:r>
            <a:r>
              <a:rPr lang="ru-RU" sz="3000" i="1" dirty="0">
                <a:solidFill>
                  <a:schemeClr val="tx1"/>
                </a:solidFill>
              </a:rPr>
              <a:t> </a:t>
            </a:r>
            <a:r>
              <a:rPr lang="ru-RU" sz="3000" i="1" dirty="0" err="1">
                <a:solidFill>
                  <a:schemeClr val="tx1"/>
                </a:solidFill>
              </a:rPr>
              <a:t>мову</a:t>
            </a:r>
            <a:r>
              <a:rPr lang="uk-UA" sz="3000" i="1" dirty="0">
                <a:solidFill>
                  <a:schemeClr val="tx1"/>
                </a:solidFill>
              </a:rPr>
              <a:t>, </a:t>
            </a:r>
            <a:r>
              <a:rPr lang="ru-RU" sz="3000" i="1" dirty="0">
                <a:solidFill>
                  <a:schemeClr val="tx1"/>
                </a:solidFill>
              </a:rPr>
              <a:t>то </a:t>
            </a:r>
            <a:r>
              <a:rPr lang="ru-RU" sz="3000" i="1" dirty="0" err="1">
                <a:solidFill>
                  <a:schemeClr val="tx1"/>
                </a:solidFill>
              </a:rPr>
              <a:t>тоді</a:t>
            </a:r>
            <a:r>
              <a:rPr lang="ru-RU" sz="3000" i="1" dirty="0">
                <a:solidFill>
                  <a:schemeClr val="tx1"/>
                </a:solidFill>
              </a:rPr>
              <a:t> </a:t>
            </a:r>
            <a:r>
              <a:rPr lang="ru-RU" sz="3000" i="1" dirty="0" err="1">
                <a:solidFill>
                  <a:schemeClr val="tx1"/>
                </a:solidFill>
              </a:rPr>
              <a:t>можна</a:t>
            </a:r>
            <a:r>
              <a:rPr lang="ru-RU" sz="3000" i="1" dirty="0">
                <a:solidFill>
                  <a:schemeClr val="tx1"/>
                </a:solidFill>
              </a:rPr>
              <a:t> </a:t>
            </a:r>
            <a:r>
              <a:rPr lang="ru-RU" sz="3000" i="1" dirty="0" err="1">
                <a:solidFill>
                  <a:schemeClr val="tx1"/>
                </a:solidFill>
              </a:rPr>
              <a:t>виучити</a:t>
            </a:r>
            <a:r>
              <a:rPr lang="ru-RU" sz="3000" i="1" dirty="0">
                <a:solidFill>
                  <a:schemeClr val="tx1"/>
                </a:solidFill>
              </a:rPr>
              <a:t>, </a:t>
            </a:r>
            <a:r>
              <a:rPr lang="ru-RU" sz="3000" i="1" dirty="0" err="1">
                <a:solidFill>
                  <a:schemeClr val="tx1"/>
                </a:solidFill>
              </a:rPr>
              <a:t>якщо</a:t>
            </a:r>
            <a:r>
              <a:rPr lang="ru-RU" sz="3000" i="1" dirty="0">
                <a:solidFill>
                  <a:schemeClr val="tx1"/>
                </a:solidFill>
              </a:rPr>
              <a:t> </a:t>
            </a:r>
            <a:r>
              <a:rPr lang="ru-RU" sz="3000" i="1" dirty="0" err="1">
                <a:solidFill>
                  <a:schemeClr val="tx1"/>
                </a:solidFill>
              </a:rPr>
              <a:t>рідну</a:t>
            </a:r>
            <a:r>
              <a:rPr lang="ru-RU" sz="3000" i="1" dirty="0">
                <a:solidFill>
                  <a:schemeClr val="tx1"/>
                </a:solidFill>
              </a:rPr>
              <a:t> </a:t>
            </a:r>
            <a:r>
              <a:rPr lang="ru-RU" sz="3000" i="1" dirty="0" err="1">
                <a:solidFill>
                  <a:schemeClr val="tx1"/>
                </a:solidFill>
              </a:rPr>
              <a:t>мову</a:t>
            </a:r>
            <a:r>
              <a:rPr lang="ru-RU" sz="3000" i="1" dirty="0">
                <a:solidFill>
                  <a:schemeClr val="tx1"/>
                </a:solidFill>
              </a:rPr>
              <a:t> добре </a:t>
            </a:r>
            <a:r>
              <a:rPr lang="ru-RU" sz="3000" i="1" dirty="0" err="1" smtClean="0">
                <a:solidFill>
                  <a:schemeClr val="tx1"/>
                </a:solidFill>
              </a:rPr>
              <a:t>знаємо</a:t>
            </a:r>
            <a:r>
              <a:rPr lang="ru-RU" sz="3000" i="1" dirty="0" smtClean="0">
                <a:solidFill>
                  <a:schemeClr val="tx1"/>
                </a:solidFill>
              </a:rPr>
              <a:t>»</a:t>
            </a:r>
            <a:r>
              <a:rPr lang="ru-RU" sz="3000" dirty="0" smtClean="0">
                <a:solidFill>
                  <a:schemeClr val="tx1"/>
                </a:solidFill>
              </a:rPr>
              <a:t>). </a:t>
            </a:r>
            <a:endParaRPr lang="ru-RU" sz="3000" dirty="0">
              <a:solidFill>
                <a:schemeClr val="tx1"/>
              </a:solidFill>
            </a:endParaRPr>
          </a:p>
          <a:p>
            <a:pPr marL="0" indent="0" algn="just">
              <a:buNone/>
            </a:pPr>
            <a:r>
              <a:rPr lang="uk-UA" sz="3000" b="1" dirty="0" smtClean="0">
                <a:solidFill>
                  <a:schemeClr val="tx1"/>
                </a:solidFill>
              </a:rPr>
              <a:t>Вчителі </a:t>
            </a:r>
            <a:r>
              <a:rPr lang="uk-UA" sz="3000" b="1" dirty="0">
                <a:solidFill>
                  <a:schemeClr val="tx1"/>
                </a:solidFill>
              </a:rPr>
              <a:t>поінформовані про Дорожню карту </a:t>
            </a:r>
            <a:r>
              <a:rPr lang="uk-UA" sz="3000" dirty="0">
                <a:solidFill>
                  <a:schemeClr val="tx1"/>
                </a:solidFill>
              </a:rPr>
              <a:t>імплементації статті 7 Закону «Про освіту». </a:t>
            </a:r>
            <a:r>
              <a:rPr lang="uk-UA" sz="3000" dirty="0" smtClean="0">
                <a:solidFill>
                  <a:schemeClr val="tx1"/>
                </a:solidFill>
              </a:rPr>
              <a:t>Проте, більшість притримується думки, що ця стаття не буде реалізована </a:t>
            </a:r>
            <a:r>
              <a:rPr lang="uk-UA" sz="3000" dirty="0">
                <a:solidFill>
                  <a:schemeClr val="tx1"/>
                </a:solidFill>
              </a:rPr>
              <a:t>з 2023 року </a:t>
            </a:r>
            <a:r>
              <a:rPr lang="uk-UA" sz="3000" dirty="0" smtClean="0">
                <a:solidFill>
                  <a:schemeClr val="tx1"/>
                </a:solidFill>
              </a:rPr>
              <a:t>і всі очікують змін.</a:t>
            </a:r>
          </a:p>
          <a:p>
            <a:pPr algn="just"/>
            <a:endParaRPr lang="ru-RU" sz="2800" dirty="0">
              <a:solidFill>
                <a:schemeClr val="tx1"/>
              </a:solidFill>
            </a:endParaRPr>
          </a:p>
          <a:p>
            <a:pPr algn="just"/>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272858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73736"/>
            <a:ext cx="10058400" cy="1536192"/>
          </a:xfrm>
        </p:spPr>
        <p:txBody>
          <a:bodyPr>
            <a:normAutofit fontScale="90000"/>
          </a:bodyPr>
          <a:lstStyle/>
          <a:p>
            <a:r>
              <a:rPr lang="uk-UA" b="1" dirty="0">
                <a:solidFill>
                  <a:schemeClr val="accent1">
                    <a:lumMod val="50000"/>
                  </a:schemeClr>
                </a:solidFill>
                <a:effectLst>
                  <a:outerShdw blurRad="38100" dist="38100" dir="2700000" algn="tl">
                    <a:srgbClr val="000000">
                      <a:alpha val="43137"/>
                    </a:srgbClr>
                  </a:outerShdw>
                </a:effectLst>
              </a:rPr>
              <a:t>Узагальнення щодо бачення вчителями перспектив реалізації </a:t>
            </a:r>
            <a:r>
              <a:rPr lang="uk-UA" b="1" dirty="0" err="1">
                <a:solidFill>
                  <a:schemeClr val="accent1">
                    <a:lumMod val="50000"/>
                  </a:schemeClr>
                </a:solidFill>
                <a:effectLst>
                  <a:outerShdw blurRad="38100" dist="38100" dir="2700000" algn="tl">
                    <a:srgbClr val="000000">
                      <a:alpha val="43137"/>
                    </a:srgbClr>
                  </a:outerShdw>
                </a:effectLst>
              </a:rPr>
              <a:t>мовної</a:t>
            </a:r>
            <a:r>
              <a:rPr lang="uk-UA" b="1" dirty="0">
                <a:solidFill>
                  <a:schemeClr val="accent1">
                    <a:lumMod val="50000"/>
                  </a:schemeClr>
                </a:solidFill>
                <a:effectLst>
                  <a:outerShdw blurRad="38100" dist="38100" dir="2700000" algn="tl">
                    <a:srgbClr val="000000">
                      <a:alpha val="43137"/>
                    </a:srgbClr>
                  </a:outerShdw>
                </a:effectLst>
              </a:rPr>
              <a:t> статті Закону України «Про освіту»</a:t>
            </a:r>
            <a:endParaRPr lang="ru-RU" dirty="0"/>
          </a:p>
        </p:txBody>
      </p:sp>
      <p:sp>
        <p:nvSpPr>
          <p:cNvPr id="3" name="Объект 2"/>
          <p:cNvSpPr>
            <a:spLocks noGrp="1"/>
          </p:cNvSpPr>
          <p:nvPr>
            <p:ph idx="1"/>
          </p:nvPr>
        </p:nvSpPr>
        <p:spPr>
          <a:xfrm>
            <a:off x="512064" y="1819656"/>
            <a:ext cx="10643616" cy="4049438"/>
          </a:xfrm>
        </p:spPr>
        <p:txBody>
          <a:bodyPr>
            <a:normAutofit fontScale="25000" lnSpcReduction="20000"/>
          </a:bodyPr>
          <a:lstStyle/>
          <a:p>
            <a:pPr marL="0" lvl="0" indent="0" algn="just">
              <a:buNone/>
            </a:pPr>
            <a:r>
              <a:rPr lang="uk-UA" sz="11200" dirty="0" smtClean="0">
                <a:solidFill>
                  <a:schemeClr val="tx1"/>
                </a:solidFill>
              </a:rPr>
              <a:t>Вчителі </a:t>
            </a:r>
            <a:r>
              <a:rPr lang="uk-UA" sz="11200" dirty="0">
                <a:solidFill>
                  <a:schemeClr val="tx1"/>
                </a:solidFill>
              </a:rPr>
              <a:t>вважають, що </a:t>
            </a:r>
            <a:r>
              <a:rPr lang="uk-UA" sz="11200" dirty="0" smtClean="0">
                <a:solidFill>
                  <a:schemeClr val="tx1"/>
                </a:solidFill>
              </a:rPr>
              <a:t>не </a:t>
            </a:r>
            <a:r>
              <a:rPr lang="uk-UA" sz="11200" b="1" dirty="0" smtClean="0">
                <a:solidFill>
                  <a:schemeClr val="tx1"/>
                </a:solidFill>
              </a:rPr>
              <a:t>можливо </a:t>
            </a:r>
            <a:r>
              <a:rPr lang="uk-UA" sz="11200" b="1" dirty="0">
                <a:solidFill>
                  <a:schemeClr val="tx1"/>
                </a:solidFill>
              </a:rPr>
              <a:t>однаково добре володіти і </a:t>
            </a:r>
            <a:r>
              <a:rPr lang="uk-UA" sz="11200" b="1" dirty="0" smtClean="0">
                <a:solidFill>
                  <a:schemeClr val="tx1"/>
                </a:solidFill>
              </a:rPr>
              <a:t>угорською, </a:t>
            </a:r>
            <a:r>
              <a:rPr lang="uk-UA" sz="11200" b="1" dirty="0">
                <a:solidFill>
                  <a:schemeClr val="tx1"/>
                </a:solidFill>
              </a:rPr>
              <a:t>і українською </a:t>
            </a:r>
            <a:r>
              <a:rPr lang="uk-UA" sz="11200" b="1" dirty="0" smtClean="0">
                <a:solidFill>
                  <a:schemeClr val="tx1"/>
                </a:solidFill>
              </a:rPr>
              <a:t>мовою</a:t>
            </a:r>
            <a:r>
              <a:rPr lang="uk-UA" sz="11200" dirty="0" smtClean="0">
                <a:solidFill>
                  <a:schemeClr val="tx1"/>
                </a:solidFill>
              </a:rPr>
              <a:t>. </a:t>
            </a:r>
          </a:p>
          <a:p>
            <a:pPr marL="0" indent="0" algn="just">
              <a:buNone/>
            </a:pPr>
            <a:r>
              <a:rPr lang="uk-UA" sz="11200" dirty="0">
                <a:solidFill>
                  <a:schemeClr val="tx1"/>
                </a:solidFill>
              </a:rPr>
              <a:t>Разом з цим, </a:t>
            </a:r>
            <a:r>
              <a:rPr lang="uk-UA" sz="11200" b="1" dirty="0" smtClean="0">
                <a:solidFill>
                  <a:schemeClr val="tx1"/>
                </a:solidFill>
              </a:rPr>
              <a:t>всі вчителі відзначили важливість і необхідність вивчення української мови, але потрібна поступовість, вдосконалення </a:t>
            </a:r>
            <a:r>
              <a:rPr lang="uk-UA" sz="11200" b="1" dirty="0" err="1" smtClean="0">
                <a:solidFill>
                  <a:schemeClr val="tx1"/>
                </a:solidFill>
              </a:rPr>
              <a:t>методик</a:t>
            </a:r>
            <a:r>
              <a:rPr lang="uk-UA" sz="11200" b="1" dirty="0">
                <a:solidFill>
                  <a:schemeClr val="tx1"/>
                </a:solidFill>
              </a:rPr>
              <a:t> </a:t>
            </a:r>
            <a:r>
              <a:rPr lang="uk-UA" sz="11200" b="1" dirty="0" smtClean="0">
                <a:solidFill>
                  <a:schemeClr val="tx1"/>
                </a:solidFill>
              </a:rPr>
              <a:t>і час, щоб молодше покоління показало результат</a:t>
            </a:r>
            <a:r>
              <a:rPr lang="uk-UA" sz="11200" dirty="0" smtClean="0">
                <a:solidFill>
                  <a:schemeClr val="tx1"/>
                </a:solidFill>
              </a:rPr>
              <a:t>: </a:t>
            </a:r>
            <a:r>
              <a:rPr lang="uk-UA" sz="11200" i="1" dirty="0" smtClean="0">
                <a:solidFill>
                  <a:schemeClr val="tx1"/>
                </a:solidFill>
              </a:rPr>
              <a:t>«</a:t>
            </a:r>
            <a:r>
              <a:rPr lang="ru-RU" sz="11200" i="1" dirty="0">
                <a:solidFill>
                  <a:schemeClr val="tx1"/>
                </a:solidFill>
              </a:rPr>
              <a:t>Я думаю, </a:t>
            </a:r>
            <a:r>
              <a:rPr lang="ru-RU" sz="11200" i="1" dirty="0" err="1">
                <a:solidFill>
                  <a:schemeClr val="tx1"/>
                </a:solidFill>
              </a:rPr>
              <a:t>що</a:t>
            </a:r>
            <a:r>
              <a:rPr lang="ru-RU" sz="11200" i="1" dirty="0">
                <a:solidFill>
                  <a:schemeClr val="tx1"/>
                </a:solidFill>
              </a:rPr>
              <a:t> за </a:t>
            </a:r>
            <a:r>
              <a:rPr lang="ru-RU" sz="11200" i="1" dirty="0" err="1">
                <a:solidFill>
                  <a:schemeClr val="tx1"/>
                </a:solidFill>
              </a:rPr>
              <a:t>рік</a:t>
            </a:r>
            <a:r>
              <a:rPr lang="ru-RU" sz="11200" i="1" dirty="0">
                <a:solidFill>
                  <a:schemeClr val="tx1"/>
                </a:solidFill>
              </a:rPr>
              <a:t>, за </a:t>
            </a:r>
            <a:r>
              <a:rPr lang="ru-RU" sz="11200" i="1" dirty="0" err="1">
                <a:solidFill>
                  <a:schemeClr val="tx1"/>
                </a:solidFill>
              </a:rPr>
              <a:t>п’ять</a:t>
            </a:r>
            <a:r>
              <a:rPr lang="ru-RU" sz="11200" i="1" dirty="0">
                <a:solidFill>
                  <a:schemeClr val="tx1"/>
                </a:solidFill>
              </a:rPr>
              <a:t> </a:t>
            </a:r>
            <a:r>
              <a:rPr lang="ru-RU" sz="11200" i="1" dirty="0" err="1">
                <a:solidFill>
                  <a:schemeClr val="tx1"/>
                </a:solidFill>
              </a:rPr>
              <a:t>навчити</a:t>
            </a:r>
            <a:r>
              <a:rPr lang="ru-RU" sz="11200" i="1" dirty="0">
                <a:solidFill>
                  <a:schemeClr val="tx1"/>
                </a:solidFill>
              </a:rPr>
              <a:t> просто </a:t>
            </a:r>
            <a:r>
              <a:rPr lang="ru-RU" sz="11200" i="1" dirty="0" err="1">
                <a:solidFill>
                  <a:schemeClr val="tx1"/>
                </a:solidFill>
              </a:rPr>
              <a:t>дітей</a:t>
            </a:r>
            <a:r>
              <a:rPr lang="ru-RU" sz="11200" i="1" dirty="0">
                <a:solidFill>
                  <a:schemeClr val="tx1"/>
                </a:solidFill>
              </a:rPr>
              <a:t>, </a:t>
            </a:r>
            <a:r>
              <a:rPr lang="ru-RU" sz="11200" i="1" dirty="0" err="1">
                <a:solidFill>
                  <a:schemeClr val="tx1"/>
                </a:solidFill>
              </a:rPr>
              <a:t>тепер</a:t>
            </a:r>
            <a:r>
              <a:rPr lang="ru-RU" sz="11200" i="1" dirty="0">
                <a:solidFill>
                  <a:schemeClr val="tx1"/>
                </a:solidFill>
              </a:rPr>
              <a:t> </a:t>
            </a:r>
            <a:r>
              <a:rPr lang="ru-RU" sz="11200" i="1" dirty="0" err="1">
                <a:solidFill>
                  <a:schemeClr val="tx1"/>
                </a:solidFill>
              </a:rPr>
              <a:t>вимагати</a:t>
            </a:r>
            <a:r>
              <a:rPr lang="ru-RU" sz="11200" i="1" dirty="0">
                <a:solidFill>
                  <a:schemeClr val="tx1"/>
                </a:solidFill>
              </a:rPr>
              <a:t> </a:t>
            </a:r>
            <a:r>
              <a:rPr lang="ru-RU" sz="11200" i="1" dirty="0" err="1">
                <a:solidFill>
                  <a:schemeClr val="tx1"/>
                </a:solidFill>
              </a:rPr>
              <a:t>всьо</a:t>
            </a:r>
            <a:r>
              <a:rPr lang="ru-RU" sz="11200" i="1" dirty="0">
                <a:solidFill>
                  <a:schemeClr val="tx1"/>
                </a:solidFill>
              </a:rPr>
              <a:t> </a:t>
            </a:r>
            <a:r>
              <a:rPr lang="ru-RU" sz="11200" i="1" dirty="0" err="1" smtClean="0">
                <a:solidFill>
                  <a:schemeClr val="tx1"/>
                </a:solidFill>
              </a:rPr>
              <a:t>нараз</a:t>
            </a:r>
            <a:r>
              <a:rPr lang="ru-RU" sz="11200" i="1" dirty="0" smtClean="0">
                <a:solidFill>
                  <a:schemeClr val="tx1"/>
                </a:solidFill>
              </a:rPr>
              <a:t> - </a:t>
            </a:r>
            <a:r>
              <a:rPr lang="ru-RU" sz="11200" i="1" dirty="0" err="1" smtClean="0">
                <a:solidFill>
                  <a:schemeClr val="tx1"/>
                </a:solidFill>
              </a:rPr>
              <a:t>це</a:t>
            </a:r>
            <a:r>
              <a:rPr lang="ru-RU" sz="11200" i="1" dirty="0" smtClean="0">
                <a:solidFill>
                  <a:schemeClr val="tx1"/>
                </a:solidFill>
              </a:rPr>
              <a:t> </a:t>
            </a:r>
            <a:r>
              <a:rPr lang="ru-RU" sz="11200" i="1" dirty="0">
                <a:solidFill>
                  <a:schemeClr val="tx1"/>
                </a:solidFill>
              </a:rPr>
              <a:t>не правильно. Раз дали словника, </a:t>
            </a:r>
            <a:r>
              <a:rPr lang="ru-RU" sz="11200" i="1" dirty="0" err="1">
                <a:solidFill>
                  <a:schemeClr val="tx1"/>
                </a:solidFill>
              </a:rPr>
              <a:t>підручника</a:t>
            </a:r>
            <a:r>
              <a:rPr lang="ru-RU" sz="11200" i="1" dirty="0">
                <a:solidFill>
                  <a:schemeClr val="tx1"/>
                </a:solidFill>
              </a:rPr>
              <a:t> і є </a:t>
            </a:r>
            <a:r>
              <a:rPr lang="ru-RU" sz="11200" i="1" dirty="0" err="1">
                <a:solidFill>
                  <a:schemeClr val="tx1"/>
                </a:solidFill>
              </a:rPr>
              <a:t>нові</a:t>
            </a:r>
            <a:r>
              <a:rPr lang="ru-RU" sz="11200" i="1" dirty="0">
                <a:solidFill>
                  <a:schemeClr val="tx1"/>
                </a:solidFill>
              </a:rPr>
              <a:t> </a:t>
            </a:r>
            <a:r>
              <a:rPr lang="ru-RU" sz="11200" i="1" dirty="0" err="1">
                <a:solidFill>
                  <a:schemeClr val="tx1"/>
                </a:solidFill>
              </a:rPr>
              <a:t>програми</a:t>
            </a:r>
            <a:r>
              <a:rPr lang="ru-RU" sz="11200" i="1" dirty="0">
                <a:solidFill>
                  <a:schemeClr val="tx1"/>
                </a:solidFill>
              </a:rPr>
              <a:t>, давайте </a:t>
            </a:r>
            <a:r>
              <a:rPr lang="ru-RU" sz="11200" i="1" dirty="0" err="1" smtClean="0">
                <a:solidFill>
                  <a:schemeClr val="tx1"/>
                </a:solidFill>
              </a:rPr>
              <a:t>поекспериментуємо</a:t>
            </a:r>
            <a:r>
              <a:rPr lang="ru-RU" sz="11200" i="1" dirty="0" smtClean="0">
                <a:solidFill>
                  <a:schemeClr val="tx1"/>
                </a:solidFill>
              </a:rPr>
              <a:t> </a:t>
            </a:r>
            <a:r>
              <a:rPr lang="ru-RU" sz="11200" i="1" dirty="0" err="1">
                <a:solidFill>
                  <a:schemeClr val="tx1"/>
                </a:solidFill>
              </a:rPr>
              <a:t>чи</a:t>
            </a:r>
            <a:r>
              <a:rPr lang="ru-RU" sz="11200" i="1" dirty="0">
                <a:solidFill>
                  <a:schemeClr val="tx1"/>
                </a:solidFill>
              </a:rPr>
              <a:t> так правильно </a:t>
            </a:r>
            <a:r>
              <a:rPr lang="ru-RU" sz="11200" i="1" dirty="0" err="1">
                <a:solidFill>
                  <a:schemeClr val="tx1"/>
                </a:solidFill>
              </a:rPr>
              <a:t>запрацює</a:t>
            </a:r>
            <a:r>
              <a:rPr lang="ru-RU" sz="11200" i="1" dirty="0">
                <a:solidFill>
                  <a:schemeClr val="tx1"/>
                </a:solidFill>
              </a:rPr>
              <a:t>, і, </a:t>
            </a:r>
            <a:r>
              <a:rPr lang="ru-RU" sz="11200" i="1" dirty="0" err="1">
                <a:solidFill>
                  <a:schemeClr val="tx1"/>
                </a:solidFill>
              </a:rPr>
              <a:t>якщо</a:t>
            </a:r>
            <a:r>
              <a:rPr lang="ru-RU" sz="11200" i="1" dirty="0">
                <a:solidFill>
                  <a:schemeClr val="tx1"/>
                </a:solidFill>
              </a:rPr>
              <a:t> все нормально буде, </a:t>
            </a:r>
            <a:r>
              <a:rPr lang="ru-RU" sz="11200" i="1" dirty="0" err="1">
                <a:solidFill>
                  <a:schemeClr val="tx1"/>
                </a:solidFill>
              </a:rPr>
              <a:t>тоді</a:t>
            </a:r>
            <a:r>
              <a:rPr lang="ru-RU" sz="11200" i="1" dirty="0">
                <a:solidFill>
                  <a:schemeClr val="tx1"/>
                </a:solidFill>
              </a:rPr>
              <a:t> </a:t>
            </a:r>
            <a:r>
              <a:rPr lang="ru-RU" sz="11200" i="1" dirty="0" err="1">
                <a:solidFill>
                  <a:schemeClr val="tx1"/>
                </a:solidFill>
              </a:rPr>
              <a:t>вже</a:t>
            </a:r>
            <a:r>
              <a:rPr lang="ru-RU" sz="11200" i="1" dirty="0">
                <a:solidFill>
                  <a:schemeClr val="tx1"/>
                </a:solidFill>
              </a:rPr>
              <a:t> </a:t>
            </a:r>
            <a:r>
              <a:rPr lang="ru-RU" sz="11200" i="1" dirty="0" err="1">
                <a:solidFill>
                  <a:schemeClr val="tx1"/>
                </a:solidFill>
              </a:rPr>
              <a:t>можна</a:t>
            </a:r>
            <a:r>
              <a:rPr lang="ru-RU" sz="11200" i="1" dirty="0">
                <a:solidFill>
                  <a:schemeClr val="tx1"/>
                </a:solidFill>
              </a:rPr>
              <a:t> </a:t>
            </a:r>
            <a:r>
              <a:rPr lang="ru-RU" sz="11200" i="1" dirty="0" err="1" smtClean="0">
                <a:solidFill>
                  <a:schemeClr val="tx1"/>
                </a:solidFill>
              </a:rPr>
              <a:t>вимагати</a:t>
            </a:r>
            <a:r>
              <a:rPr lang="uk-UA" sz="11200" i="1" dirty="0" smtClean="0">
                <a:solidFill>
                  <a:schemeClr val="tx1"/>
                </a:solidFill>
              </a:rPr>
              <a:t>».  </a:t>
            </a:r>
            <a:endParaRPr lang="ru-RU" sz="11200" i="1" dirty="0">
              <a:solidFill>
                <a:schemeClr val="tx1"/>
              </a:solidFill>
            </a:endParaRPr>
          </a:p>
          <a:p>
            <a:pPr marL="0" indent="0" algn="just">
              <a:buNone/>
            </a:pPr>
            <a:r>
              <a:rPr lang="uk-UA" sz="11200" b="1" dirty="0" smtClean="0">
                <a:solidFill>
                  <a:schemeClr val="tx1"/>
                </a:solidFill>
              </a:rPr>
              <a:t>Рівень </a:t>
            </a:r>
            <a:r>
              <a:rPr lang="uk-UA" sz="11200" b="1" dirty="0">
                <a:solidFill>
                  <a:schemeClr val="tx1"/>
                </a:solidFill>
              </a:rPr>
              <a:t>задоволеності </a:t>
            </a:r>
            <a:r>
              <a:rPr lang="uk-UA" sz="11200" b="1" dirty="0" err="1" smtClean="0">
                <a:solidFill>
                  <a:schemeClr val="tx1"/>
                </a:solidFill>
              </a:rPr>
              <a:t>угорськомовними</a:t>
            </a:r>
            <a:r>
              <a:rPr lang="uk-UA" sz="11200" b="1" dirty="0" smtClean="0">
                <a:solidFill>
                  <a:schemeClr val="tx1"/>
                </a:solidFill>
              </a:rPr>
              <a:t> </a:t>
            </a:r>
            <a:r>
              <a:rPr lang="uk-UA" sz="11200" b="1" dirty="0">
                <a:solidFill>
                  <a:schemeClr val="tx1"/>
                </a:solidFill>
              </a:rPr>
              <a:t>підручниками </a:t>
            </a:r>
            <a:r>
              <a:rPr lang="uk-UA" sz="11200" b="1" dirty="0" smtClean="0">
                <a:solidFill>
                  <a:schemeClr val="tx1"/>
                </a:solidFill>
              </a:rPr>
              <a:t>невисокий</a:t>
            </a:r>
            <a:r>
              <a:rPr lang="uk-UA" sz="11200" dirty="0">
                <a:solidFill>
                  <a:schemeClr val="tx1"/>
                </a:solidFill>
              </a:rPr>
              <a:t>: в</a:t>
            </a:r>
            <a:r>
              <a:rPr lang="ru-RU" sz="11200" dirty="0" err="1">
                <a:solidFill>
                  <a:schemeClr val="tx1"/>
                </a:solidFill>
              </a:rPr>
              <a:t>ажка</a:t>
            </a:r>
            <a:r>
              <a:rPr lang="ru-RU" sz="11200" dirty="0">
                <a:solidFill>
                  <a:schemeClr val="tx1"/>
                </a:solidFill>
              </a:rPr>
              <a:t> для </a:t>
            </a:r>
            <a:r>
              <a:rPr lang="ru-RU" sz="11200" dirty="0" err="1">
                <a:solidFill>
                  <a:schemeClr val="tx1"/>
                </a:solidFill>
              </a:rPr>
              <a:t>сприйняття</a:t>
            </a:r>
            <a:r>
              <a:rPr lang="ru-RU" sz="11200" dirty="0">
                <a:solidFill>
                  <a:schemeClr val="tx1"/>
                </a:solidFill>
              </a:rPr>
              <a:t> </a:t>
            </a:r>
            <a:r>
              <a:rPr lang="ru-RU" sz="11200" dirty="0" err="1">
                <a:solidFill>
                  <a:schemeClr val="tx1"/>
                </a:solidFill>
              </a:rPr>
              <a:t>мова</a:t>
            </a:r>
            <a:r>
              <a:rPr lang="uk-UA" sz="11200" dirty="0">
                <a:solidFill>
                  <a:schemeClr val="tx1"/>
                </a:solidFill>
              </a:rPr>
              <a:t>,</a:t>
            </a:r>
            <a:r>
              <a:rPr lang="ru-RU" sz="11200" dirty="0">
                <a:solidFill>
                  <a:schemeClr val="tx1"/>
                </a:solidFill>
              </a:rPr>
              <a:t> </a:t>
            </a:r>
            <a:r>
              <a:rPr lang="ru-RU" sz="11200" dirty="0" err="1">
                <a:solidFill>
                  <a:schemeClr val="tx1"/>
                </a:solidFill>
              </a:rPr>
              <a:t>багато</a:t>
            </a:r>
            <a:r>
              <a:rPr lang="ru-RU" sz="11200" dirty="0">
                <a:solidFill>
                  <a:schemeClr val="tx1"/>
                </a:solidFill>
              </a:rPr>
              <a:t> </a:t>
            </a:r>
            <a:r>
              <a:rPr lang="ru-RU" sz="11200" dirty="0" err="1">
                <a:solidFill>
                  <a:schemeClr val="tx1"/>
                </a:solidFill>
              </a:rPr>
              <a:t>помилок</a:t>
            </a:r>
            <a:r>
              <a:rPr lang="uk-UA" sz="11200" dirty="0" smtClean="0">
                <a:solidFill>
                  <a:schemeClr val="tx1"/>
                </a:solidFill>
              </a:rPr>
              <a:t>, поганий переклад.</a:t>
            </a:r>
            <a:endParaRPr lang="ru-RU" sz="11200" dirty="0">
              <a:solidFill>
                <a:schemeClr val="tx1"/>
              </a:solidFill>
            </a:endParaRPr>
          </a:p>
          <a:p>
            <a:pPr lvl="0"/>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87982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accent1">
                    <a:lumMod val="50000"/>
                  </a:schemeClr>
                </a:solidFill>
                <a:effectLst>
                  <a:outerShdw blurRad="38100" dist="38100" dir="2700000" algn="tl">
                    <a:srgbClr val="000000">
                      <a:alpha val="43137"/>
                    </a:srgbClr>
                  </a:outerShdw>
                </a:effectLst>
              </a:rPr>
              <a:t>Як можна допомогти вчителям підготуватися до </a:t>
            </a:r>
            <a:r>
              <a:rPr lang="uk-UA" b="1" dirty="0">
                <a:solidFill>
                  <a:schemeClr val="accent1">
                    <a:lumMod val="50000"/>
                  </a:schemeClr>
                </a:solidFill>
                <a:effectLst>
                  <a:outerShdw blurRad="38100" dist="38100" dir="2700000" algn="tl">
                    <a:srgbClr val="000000">
                      <a:alpha val="43137"/>
                    </a:srgbClr>
                  </a:outerShdw>
                </a:effectLst>
              </a:rPr>
              <a:t>викладання українською </a:t>
            </a:r>
            <a:r>
              <a:rPr lang="uk-UA" b="1" dirty="0" smtClean="0">
                <a:solidFill>
                  <a:schemeClr val="accent1">
                    <a:lumMod val="50000"/>
                  </a:schemeClr>
                </a:solidFill>
                <a:effectLst>
                  <a:outerShdw blurRad="38100" dist="38100" dir="2700000" algn="tl">
                    <a:srgbClr val="000000">
                      <a:alpha val="43137"/>
                    </a:srgbClr>
                  </a:outerShdw>
                </a:effectLst>
              </a:rPr>
              <a:t>мовою</a:t>
            </a:r>
            <a:r>
              <a:rPr lang="uk-UA" b="1" dirty="0">
                <a:solidFill>
                  <a:schemeClr val="accent1">
                    <a:lumMod val="50000"/>
                  </a:schemeClr>
                </a:solidFill>
                <a:effectLst>
                  <a:outerShdw blurRad="38100" dist="38100" dir="2700000" algn="tl">
                    <a:srgbClr val="000000">
                      <a:alpha val="43137"/>
                    </a:srgbClr>
                  </a:outerShdw>
                </a:effectLst>
              </a:rPr>
              <a:t>?</a:t>
            </a:r>
            <a:endParaRPr lang="ru-RU"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lvl="0"/>
            <a:endParaRPr lang="ru-RU" dirty="0"/>
          </a:p>
          <a:p>
            <a:pPr lvl="0" algn="just"/>
            <a:r>
              <a:rPr lang="uk-UA" sz="2800" dirty="0">
                <a:solidFill>
                  <a:schemeClr val="tx1"/>
                </a:solidFill>
              </a:rPr>
              <a:t>«</a:t>
            </a:r>
            <a:r>
              <a:rPr lang="ru-RU" sz="2800" b="1" i="1" dirty="0" err="1" smtClean="0">
                <a:solidFill>
                  <a:schemeClr val="tx1"/>
                </a:solidFill>
              </a:rPr>
              <a:t>Стаціонарні</a:t>
            </a:r>
            <a:r>
              <a:rPr lang="ru-RU" sz="2800" b="1" i="1" dirty="0" smtClean="0">
                <a:solidFill>
                  <a:schemeClr val="tx1"/>
                </a:solidFill>
              </a:rPr>
              <a:t> </a:t>
            </a:r>
            <a:r>
              <a:rPr lang="ru-RU" sz="2800" b="1" i="1" dirty="0" err="1" smtClean="0">
                <a:solidFill>
                  <a:schemeClr val="tx1"/>
                </a:solidFill>
              </a:rPr>
              <a:t>курси</a:t>
            </a:r>
            <a:r>
              <a:rPr lang="ru-RU" sz="2800" b="1" i="1" dirty="0" smtClean="0">
                <a:solidFill>
                  <a:schemeClr val="tx1"/>
                </a:solidFill>
              </a:rPr>
              <a:t>»</a:t>
            </a:r>
            <a:r>
              <a:rPr lang="ru-RU" sz="2800" i="1" dirty="0" smtClean="0">
                <a:solidFill>
                  <a:schemeClr val="tx1"/>
                </a:solidFill>
              </a:rPr>
              <a:t> </a:t>
            </a:r>
            <a:r>
              <a:rPr lang="ru-RU" sz="2800" i="1" dirty="0">
                <a:solidFill>
                  <a:schemeClr val="tx1"/>
                </a:solidFill>
              </a:rPr>
              <a:t>– </a:t>
            </a:r>
            <a:r>
              <a:rPr lang="ru-RU" sz="2800" i="1" dirty="0" err="1">
                <a:solidFill>
                  <a:schemeClr val="tx1"/>
                </a:solidFill>
              </a:rPr>
              <a:t>найкращий</a:t>
            </a:r>
            <a:r>
              <a:rPr lang="ru-RU" sz="2800" i="1" dirty="0">
                <a:solidFill>
                  <a:schemeClr val="tx1"/>
                </a:solidFill>
              </a:rPr>
              <a:t> </a:t>
            </a:r>
            <a:r>
              <a:rPr lang="ru-RU" sz="2800" i="1" dirty="0" err="1">
                <a:solidFill>
                  <a:schemeClr val="tx1"/>
                </a:solidFill>
              </a:rPr>
              <a:t>спосіб</a:t>
            </a:r>
            <a:r>
              <a:rPr lang="ru-RU" sz="2800" i="1" dirty="0">
                <a:solidFill>
                  <a:schemeClr val="tx1"/>
                </a:solidFill>
              </a:rPr>
              <a:t>. </a:t>
            </a:r>
            <a:r>
              <a:rPr lang="ru-RU" sz="2800" i="1" dirty="0" err="1">
                <a:solidFill>
                  <a:schemeClr val="tx1"/>
                </a:solidFill>
              </a:rPr>
              <a:t>Тільки</a:t>
            </a:r>
            <a:r>
              <a:rPr lang="ru-RU" sz="2800" i="1" dirty="0">
                <a:solidFill>
                  <a:schemeClr val="tx1"/>
                </a:solidFill>
              </a:rPr>
              <a:t> </a:t>
            </a:r>
            <a:r>
              <a:rPr lang="ru-RU" sz="2800" i="1" dirty="0" err="1">
                <a:solidFill>
                  <a:schemeClr val="tx1"/>
                </a:solidFill>
              </a:rPr>
              <a:t>самоосвіта</a:t>
            </a:r>
            <a:r>
              <a:rPr lang="ru-RU" sz="2800" i="1" dirty="0">
                <a:solidFill>
                  <a:schemeClr val="tx1"/>
                </a:solidFill>
              </a:rPr>
              <a:t>!</a:t>
            </a:r>
            <a:r>
              <a:rPr lang="uk-UA" sz="2800" dirty="0">
                <a:solidFill>
                  <a:schemeClr val="tx1"/>
                </a:solidFill>
              </a:rPr>
              <a:t>»</a:t>
            </a:r>
            <a:endParaRPr lang="ru-RU" sz="2800" dirty="0">
              <a:solidFill>
                <a:schemeClr val="tx1"/>
              </a:solidFill>
            </a:endParaRPr>
          </a:p>
          <a:p>
            <a:pPr algn="just"/>
            <a:r>
              <a:rPr lang="uk-UA" sz="2800" i="1" dirty="0" smtClean="0">
                <a:solidFill>
                  <a:schemeClr val="tx1"/>
                </a:solidFill>
              </a:rPr>
              <a:t>«</a:t>
            </a:r>
            <a:r>
              <a:rPr lang="uk-UA" sz="2800" dirty="0">
                <a:solidFill>
                  <a:schemeClr val="tx1"/>
                </a:solidFill>
              </a:rPr>
              <a:t>Якщо ми будем получати </a:t>
            </a:r>
            <a:r>
              <a:rPr lang="uk-UA" sz="2800" b="1" dirty="0">
                <a:solidFill>
                  <a:schemeClr val="tx1"/>
                </a:solidFill>
              </a:rPr>
              <a:t>“</a:t>
            </a:r>
            <a:r>
              <a:rPr lang="uk-UA" sz="2800" b="1" dirty="0" err="1">
                <a:solidFill>
                  <a:schemeClr val="tx1"/>
                </a:solidFill>
              </a:rPr>
              <a:t>майбільший</a:t>
            </a:r>
            <a:r>
              <a:rPr lang="uk-UA" sz="2800" b="1" dirty="0">
                <a:solidFill>
                  <a:schemeClr val="tx1"/>
                </a:solidFill>
              </a:rPr>
              <a:t> заробіток”, </a:t>
            </a:r>
            <a:r>
              <a:rPr lang="uk-UA" sz="2800" dirty="0">
                <a:solidFill>
                  <a:schemeClr val="tx1"/>
                </a:solidFill>
              </a:rPr>
              <a:t>хорошу зарплату, </a:t>
            </a:r>
            <a:r>
              <a:rPr lang="uk-UA" sz="2800" dirty="0" smtClean="0">
                <a:solidFill>
                  <a:schemeClr val="tx1"/>
                </a:solidFill>
              </a:rPr>
              <a:t>тоді </a:t>
            </a:r>
            <a:r>
              <a:rPr lang="uk-UA" sz="2800" dirty="0" err="1" smtClean="0">
                <a:solidFill>
                  <a:schemeClr val="tx1"/>
                </a:solidFill>
              </a:rPr>
              <a:t>будЕмо</a:t>
            </a:r>
            <a:r>
              <a:rPr lang="uk-UA" sz="2800" dirty="0" smtClean="0">
                <a:solidFill>
                  <a:schemeClr val="tx1"/>
                </a:solidFill>
              </a:rPr>
              <a:t> вчити</a:t>
            </a:r>
            <a:r>
              <a:rPr lang="uk-UA" sz="2800" i="1" dirty="0" smtClean="0">
                <a:solidFill>
                  <a:schemeClr val="tx1"/>
                </a:solidFill>
              </a:rPr>
              <a:t>»</a:t>
            </a:r>
            <a:endParaRPr lang="ru-RU" sz="2800" dirty="0">
              <a:solidFill>
                <a:schemeClr val="tx1"/>
              </a:solidFill>
            </a:endParaRPr>
          </a:p>
          <a:p>
            <a:pPr algn="just"/>
            <a:r>
              <a:rPr lang="uk-UA" sz="2800" i="1" dirty="0" smtClean="0">
                <a:solidFill>
                  <a:schemeClr val="tx1"/>
                </a:solidFill>
              </a:rPr>
              <a:t>«</a:t>
            </a:r>
            <a:r>
              <a:rPr lang="uk-UA" sz="2800" b="1" dirty="0" smtClean="0">
                <a:solidFill>
                  <a:schemeClr val="tx1"/>
                </a:solidFill>
              </a:rPr>
              <a:t>Бажання </a:t>
            </a:r>
            <a:r>
              <a:rPr lang="uk-UA" sz="2800" b="1" dirty="0">
                <a:solidFill>
                  <a:schemeClr val="tx1"/>
                </a:solidFill>
              </a:rPr>
              <a:t>дітей знати. </a:t>
            </a:r>
            <a:r>
              <a:rPr lang="uk-UA" sz="2800" dirty="0">
                <a:solidFill>
                  <a:schemeClr val="tx1"/>
                </a:solidFill>
              </a:rPr>
              <a:t>Я завжди кажу </a:t>
            </a:r>
            <a:r>
              <a:rPr lang="uk-UA" sz="2800" dirty="0" smtClean="0">
                <a:solidFill>
                  <a:schemeClr val="tx1"/>
                </a:solidFill>
              </a:rPr>
              <a:t>своїм учням </a:t>
            </a:r>
            <a:r>
              <a:rPr lang="uk-UA" sz="2800" dirty="0">
                <a:solidFill>
                  <a:schemeClr val="tx1"/>
                </a:solidFill>
              </a:rPr>
              <a:t>“не має гіршого для мене, як для вчителя — прийти у клас і </a:t>
            </a:r>
            <a:r>
              <a:rPr lang="uk-UA" sz="2800" dirty="0" smtClean="0">
                <a:solidFill>
                  <a:schemeClr val="tx1"/>
                </a:solidFill>
              </a:rPr>
              <a:t>бачити ваші </a:t>
            </a:r>
            <a:r>
              <a:rPr lang="uk-UA" sz="2800" dirty="0">
                <a:solidFill>
                  <a:schemeClr val="tx1"/>
                </a:solidFill>
              </a:rPr>
              <a:t>очі, які нічого не хочуть” . Не </a:t>
            </a:r>
            <a:r>
              <a:rPr lang="uk-UA" sz="2800" dirty="0" err="1">
                <a:solidFill>
                  <a:schemeClr val="tx1"/>
                </a:solidFill>
              </a:rPr>
              <a:t>не</a:t>
            </a:r>
            <a:r>
              <a:rPr lang="uk-UA" sz="2800" dirty="0">
                <a:solidFill>
                  <a:schemeClr val="tx1"/>
                </a:solidFill>
              </a:rPr>
              <a:t> розуміють, а не хочуть</a:t>
            </a:r>
            <a:r>
              <a:rPr lang="uk-UA" sz="2800" i="1" dirty="0" smtClean="0">
                <a:solidFill>
                  <a:schemeClr val="tx1"/>
                </a:solidFill>
              </a:rPr>
              <a:t>»</a:t>
            </a:r>
            <a:r>
              <a:rPr lang="ru-RU" sz="2800" i="1" dirty="0">
                <a:solidFill>
                  <a:schemeClr val="tx1"/>
                </a:solidFill>
              </a:rPr>
              <a:t>.</a:t>
            </a:r>
            <a:endParaRPr lang="ru-RU" sz="2800" dirty="0">
              <a:solidFill>
                <a:schemeClr val="tx1"/>
              </a:solidFill>
            </a:endParaRPr>
          </a:p>
          <a:p>
            <a:pPr marL="0" indent="0" algn="just">
              <a:buNone/>
            </a:pPr>
            <a:endParaRPr lang="ru-RU" sz="2800" dirty="0"/>
          </a:p>
          <a:p>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098702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chemeClr val="accent1">
                    <a:lumMod val="50000"/>
                  </a:schemeClr>
                </a:solidFill>
                <a:effectLst>
                  <a:outerShdw blurRad="38100" dist="38100" dir="2700000" algn="tl">
                    <a:srgbClr val="000000">
                      <a:alpha val="43137"/>
                    </a:srgbClr>
                  </a:outerShdw>
                </a:effectLst>
              </a:rPr>
              <a:t>Узагальнення щодо каналів для </a:t>
            </a:r>
            <a:br>
              <a:rPr lang="uk-UA" b="1" dirty="0">
                <a:solidFill>
                  <a:schemeClr val="accent1">
                    <a:lumMod val="50000"/>
                  </a:schemeClr>
                </a:solidFill>
                <a:effectLst>
                  <a:outerShdw blurRad="38100" dist="38100" dir="2700000" algn="tl">
                    <a:srgbClr val="000000">
                      <a:alpha val="43137"/>
                    </a:srgbClr>
                  </a:outerShdw>
                </a:effectLst>
              </a:rPr>
            </a:br>
            <a:r>
              <a:rPr lang="uk-UA" b="1" dirty="0">
                <a:solidFill>
                  <a:schemeClr val="accent1">
                    <a:lumMod val="50000"/>
                  </a:schemeClr>
                </a:solidFill>
                <a:effectLst>
                  <a:outerShdw blurRad="38100" dist="38100" dir="2700000" algn="tl">
                    <a:srgbClr val="000000">
                      <a:alpha val="43137"/>
                    </a:srgbClr>
                  </a:outerShdw>
                </a:effectLst>
              </a:rPr>
              <a:t>врахування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побудови</a:t>
            </a:r>
            <a:r>
              <a:rPr lang="ru-RU" b="1" dirty="0">
                <a:solidFill>
                  <a:schemeClr val="accent1">
                    <a:lumMod val="50000"/>
                  </a:schemeClr>
                </a:solidFill>
                <a:effectLst>
                  <a:outerShdw blurRad="38100" dist="38100" dir="2700000" algn="tl">
                    <a:srgbClr val="000000">
                      <a:alpha val="43137"/>
                    </a:srgbClr>
                  </a:outerShdw>
                </a:effectLst>
              </a:rPr>
              <a:t> </a:t>
            </a:r>
            <a:r>
              <a:rPr lang="ru-RU" b="1" dirty="0" smtClean="0">
                <a:solidFill>
                  <a:schemeClr val="accent1">
                    <a:lumMod val="50000"/>
                  </a:schemeClr>
                </a:solidFill>
                <a:effectLst>
                  <a:outerShdw blurRad="38100" dist="38100" dir="2700000" algn="tl">
                    <a:srgbClr val="000000">
                      <a:alpha val="43137"/>
                    </a:srgbClr>
                  </a:outerShdw>
                </a:effectLst>
              </a:rPr>
              <a:t/>
            </a:r>
            <a:br>
              <a:rPr lang="ru-RU" b="1" dirty="0" smtClean="0">
                <a:solidFill>
                  <a:schemeClr val="accent1">
                    <a:lumMod val="50000"/>
                  </a:schemeClr>
                </a:solidFill>
                <a:effectLst>
                  <a:outerShdw blurRad="38100" dist="38100" dir="2700000" algn="tl">
                    <a:srgbClr val="000000">
                      <a:alpha val="43137"/>
                    </a:srgbClr>
                  </a:outerShdw>
                </a:effectLst>
              </a:rPr>
            </a:br>
            <a:r>
              <a:rPr lang="ru-RU" b="1" dirty="0" err="1" smtClean="0">
                <a:solidFill>
                  <a:schemeClr val="accent1">
                    <a:lumMod val="50000"/>
                  </a:schemeClr>
                </a:solidFill>
                <a:effectLst>
                  <a:outerShdw blurRad="38100" dist="38100" dir="2700000" algn="tl">
                    <a:srgbClr val="000000">
                      <a:alpha val="43137"/>
                    </a:srgbClr>
                  </a:outerShdw>
                </a:effectLst>
              </a:rPr>
              <a:t>комунікаційної</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стратегії</a:t>
            </a:r>
            <a:r>
              <a:rPr lang="ru-RU" b="1" dirty="0">
                <a:solidFill>
                  <a:schemeClr val="accent1">
                    <a:lumMod val="50000"/>
                  </a:schemeClr>
                </a:solidFill>
                <a:effectLst>
                  <a:outerShdw blurRad="38100" dist="38100" dir="2700000" algn="tl">
                    <a:srgbClr val="000000">
                      <a:alpha val="43137"/>
                    </a:srgbClr>
                  </a:outerShdw>
                </a:effectLst>
              </a:rPr>
              <a:t> </a:t>
            </a:r>
          </a:p>
        </p:txBody>
      </p:sp>
      <p:sp>
        <p:nvSpPr>
          <p:cNvPr id="3" name="Объект 2"/>
          <p:cNvSpPr>
            <a:spLocks noGrp="1"/>
          </p:cNvSpPr>
          <p:nvPr>
            <p:ph idx="1"/>
          </p:nvPr>
        </p:nvSpPr>
        <p:spPr>
          <a:xfrm>
            <a:off x="658368" y="1845734"/>
            <a:ext cx="10497312" cy="4023360"/>
          </a:xfrm>
        </p:spPr>
        <p:txBody>
          <a:bodyPr>
            <a:normAutofit/>
          </a:bodyPr>
          <a:lstStyle/>
          <a:p>
            <a:pPr marL="0" indent="0" algn="just">
              <a:buNone/>
            </a:pPr>
            <a:r>
              <a:rPr lang="uk-UA" sz="2800" b="1" dirty="0" smtClean="0"/>
              <a:t>Бажання і настрої батьків – </a:t>
            </a:r>
            <a:r>
              <a:rPr lang="uk-UA" sz="2800" dirty="0" smtClean="0"/>
              <a:t>передумова до покращення вивчення української мови. </a:t>
            </a:r>
          </a:p>
          <a:p>
            <a:pPr marL="0" indent="0" algn="just">
              <a:buNone/>
            </a:pPr>
            <a:r>
              <a:rPr lang="uk-UA" sz="2800" dirty="0" smtClean="0"/>
              <a:t>На даний час замість </a:t>
            </a:r>
            <a:r>
              <a:rPr lang="uk-UA" sz="2800" b="1" dirty="0" smtClean="0"/>
              <a:t>заохочення</a:t>
            </a:r>
            <a:r>
              <a:rPr lang="uk-UA" sz="2800" dirty="0" smtClean="0"/>
              <a:t> відбувається тільки примус до  переходу, а потрібно формувати бажання вчити українську мову.</a:t>
            </a:r>
            <a:endParaRPr lang="ru-RU" sz="2800" dirty="0"/>
          </a:p>
          <a:p>
            <a:pPr marL="0" indent="0" algn="just">
              <a:buNone/>
            </a:pPr>
            <a:r>
              <a:rPr lang="uk-UA" sz="2800" b="1" dirty="0"/>
              <a:t>Ставлення до </a:t>
            </a:r>
            <a:r>
              <a:rPr lang="uk-UA" sz="2800" b="1" dirty="0" err="1"/>
              <a:t>білінгвальної</a:t>
            </a:r>
            <a:r>
              <a:rPr lang="uk-UA" sz="2800" b="1" dirty="0"/>
              <a:t> </a:t>
            </a:r>
            <a:r>
              <a:rPr lang="uk-UA" sz="2800" b="1" dirty="0" smtClean="0"/>
              <a:t>освіти, мобільних додатків та он-лайн курсів не особливо  </a:t>
            </a:r>
            <a:r>
              <a:rPr lang="uk-UA" sz="2800" b="1" dirty="0" err="1" smtClean="0"/>
              <a:t>схавльне</a:t>
            </a:r>
            <a:r>
              <a:rPr lang="uk-UA" sz="2800" dirty="0"/>
              <a:t> </a:t>
            </a:r>
            <a:r>
              <a:rPr lang="uk-UA" sz="2800" dirty="0" smtClean="0"/>
              <a:t>через відсутність мотивації і цікавості у самих учнів.</a:t>
            </a:r>
          </a:p>
          <a:p>
            <a:pPr marL="0" indent="0">
              <a:buNone/>
            </a:pPr>
            <a:r>
              <a:rPr lang="uk-UA" sz="2800" dirty="0" smtClean="0"/>
              <a:t>Цитата: «</a:t>
            </a:r>
            <a:r>
              <a:rPr lang="uk-UA" sz="2800" i="1" dirty="0" smtClean="0"/>
              <a:t>Нема </a:t>
            </a:r>
            <a:r>
              <a:rPr lang="uk-UA" sz="2800" i="1" dirty="0"/>
              <a:t>у </a:t>
            </a:r>
            <a:r>
              <a:rPr lang="uk-UA" sz="2800" i="1" dirty="0" smtClean="0"/>
              <a:t>них мотивації</a:t>
            </a:r>
            <a:r>
              <a:rPr lang="uk-UA" sz="2800" i="1" dirty="0"/>
              <a:t>. А ми нічого ми не можемо </a:t>
            </a:r>
            <a:r>
              <a:rPr lang="uk-UA" sz="2800" i="1" dirty="0" smtClean="0"/>
              <a:t>робити».</a:t>
            </a:r>
            <a:endParaRPr lang="uk-UA" sz="2800" i="1" dirty="0"/>
          </a:p>
          <a:p>
            <a:pPr algn="just"/>
            <a:endParaRPr lang="uk-UA" sz="2800" dirty="0" smtClean="0"/>
          </a:p>
          <a:p>
            <a:pPr algn="just"/>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2370058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Объект 2"/>
          <p:cNvSpPr>
            <a:spLocks noGrp="1"/>
          </p:cNvSpPr>
          <p:nvPr>
            <p:ph idx="1"/>
          </p:nvPr>
        </p:nvSpPr>
        <p:spPr>
          <a:xfrm>
            <a:off x="1097280" y="1845734"/>
            <a:ext cx="9246870" cy="4023360"/>
          </a:xfrm>
        </p:spPr>
        <p:txBody>
          <a:bodyPr>
            <a:normAutofit/>
          </a:bodyPr>
          <a:lstStyle/>
          <a:p>
            <a:pPr>
              <a:buFont typeface="Wingdings" panose="05000000000000000000" pitchFamily="2" charset="2"/>
              <a:buChar char="Ø"/>
            </a:pPr>
            <a:r>
              <a:rPr lang="ru-RU" dirty="0"/>
              <a:t> </a:t>
            </a:r>
            <a:endParaRPr lang="ru-RU" sz="2800" dirty="0" smtClean="0"/>
          </a:p>
          <a:p>
            <a:r>
              <a:rPr lang="ru-RU" sz="4400" b="1" dirty="0" err="1">
                <a:solidFill>
                  <a:schemeClr val="accent1">
                    <a:lumMod val="50000"/>
                  </a:schemeClr>
                </a:solidFill>
                <a:effectLst>
                  <a:outerShdw blurRad="38100" dist="38100" dir="2700000" algn="tl">
                    <a:srgbClr val="000000">
                      <a:alpha val="43137"/>
                    </a:srgbClr>
                  </a:outerShdw>
                </a:effectLst>
              </a:rPr>
              <a:t>Окремі</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результати</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фокусованого</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групового</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обговорення</a:t>
            </a:r>
            <a:r>
              <a:rPr lang="ru-RU" sz="4400" b="1" dirty="0">
                <a:solidFill>
                  <a:schemeClr val="accent1">
                    <a:lumMod val="50000"/>
                  </a:schemeClr>
                </a:solidFill>
                <a:effectLst>
                  <a:outerShdw blurRad="38100" dist="38100" dir="2700000" algn="tl">
                    <a:srgbClr val="000000">
                      <a:alpha val="43137"/>
                    </a:srgbClr>
                  </a:outerShdw>
                </a:effectLst>
              </a:rPr>
              <a:t> з </a:t>
            </a:r>
            <a:r>
              <a:rPr lang="ru-RU" sz="4400" b="1" dirty="0" err="1">
                <a:solidFill>
                  <a:schemeClr val="accent1">
                    <a:lumMod val="50000"/>
                  </a:schemeClr>
                </a:solidFill>
                <a:effectLst>
                  <a:outerShdw blurRad="38100" dist="38100" dir="2700000" algn="tl">
                    <a:srgbClr val="000000">
                      <a:alpha val="43137"/>
                    </a:srgbClr>
                  </a:outerShdw>
                </a:effectLst>
              </a:rPr>
              <a:t>представниками</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органів</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управління</a:t>
            </a:r>
            <a:r>
              <a:rPr lang="ru-RU" sz="4400" b="1" dirty="0">
                <a:solidFill>
                  <a:schemeClr val="accent1">
                    <a:lumMod val="50000"/>
                  </a:schemeClr>
                </a:solidFill>
                <a:effectLst>
                  <a:outerShdw blurRad="38100" dist="38100" dir="2700000" algn="tl">
                    <a:srgbClr val="000000">
                      <a:alpha val="43137"/>
                    </a:srgbClr>
                  </a:outerShdw>
                </a:effectLst>
              </a:rPr>
              <a:t> </a:t>
            </a:r>
            <a:r>
              <a:rPr lang="ru-RU" sz="4400" b="1" dirty="0" err="1">
                <a:solidFill>
                  <a:schemeClr val="accent1">
                    <a:lumMod val="50000"/>
                  </a:schemeClr>
                </a:solidFill>
                <a:effectLst>
                  <a:outerShdw blurRad="38100" dist="38100" dir="2700000" algn="tl">
                    <a:srgbClr val="000000">
                      <a:alpha val="43137"/>
                    </a:srgbClr>
                  </a:outerShdw>
                </a:effectLst>
              </a:rPr>
              <a:t>освітою</a:t>
            </a:r>
            <a:r>
              <a:rPr lang="ru-RU" sz="4400" b="1" dirty="0">
                <a:solidFill>
                  <a:schemeClr val="accent1">
                    <a:lumMod val="50000"/>
                  </a:schemeClr>
                </a:solidFill>
                <a:effectLst>
                  <a:outerShdw blurRad="38100" dist="38100" dir="2700000" algn="tl">
                    <a:srgbClr val="000000">
                      <a:alpha val="43137"/>
                    </a:srgbClr>
                  </a:outerShdw>
                </a:effectLst>
              </a:rPr>
              <a:t> </a:t>
            </a:r>
            <a:endParaRPr lang="ru-RU" sz="4400" dirty="0"/>
          </a:p>
          <a:p>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36599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4"/>
            <a:ext cx="9246870" cy="4023360"/>
          </a:xfrm>
        </p:spPr>
        <p:txBody>
          <a:bodyPr>
            <a:normAutofit lnSpcReduction="10000"/>
          </a:bodyPr>
          <a:lstStyle/>
          <a:p>
            <a:pPr>
              <a:buFont typeface="Wingdings" panose="05000000000000000000" pitchFamily="2" charset="2"/>
              <a:buChar char="Ø"/>
            </a:pPr>
            <a:r>
              <a:rPr lang="ru-RU" b="1" dirty="0" err="1" smtClean="0"/>
              <a:t>Проблеми</a:t>
            </a:r>
            <a:r>
              <a:rPr lang="ru-RU" b="1" dirty="0" smtClean="0"/>
              <a:t> </a:t>
            </a:r>
            <a:r>
              <a:rPr lang="ru-RU" b="1" dirty="0" err="1" smtClean="0"/>
              <a:t>якості</a:t>
            </a:r>
            <a:r>
              <a:rPr lang="ru-RU" b="1" dirty="0" smtClean="0"/>
              <a:t> </a:t>
            </a:r>
            <a:r>
              <a:rPr lang="ru-RU" b="1" dirty="0" err="1" smtClean="0"/>
              <a:t>освіти</a:t>
            </a:r>
            <a:r>
              <a:rPr lang="ru-RU" b="1" dirty="0" smtClean="0"/>
              <a:t> і </a:t>
            </a:r>
            <a:r>
              <a:rPr lang="ru-RU" b="1" dirty="0" err="1" smtClean="0"/>
              <a:t>тривалість</a:t>
            </a:r>
            <a:r>
              <a:rPr lang="ru-RU" b="1" dirty="0" smtClean="0"/>
              <a:t> переходу:</a:t>
            </a:r>
          </a:p>
          <a:p>
            <a:pPr fontAlgn="base">
              <a:buFont typeface="Wingdings" panose="05000000000000000000" pitchFamily="2" charset="2"/>
              <a:buChar char="§"/>
            </a:pPr>
            <a:r>
              <a:rPr lang="uk-UA" dirty="0" smtClean="0"/>
              <a:t>«</a:t>
            </a:r>
            <a:r>
              <a:rPr lang="uk-UA" i="1" dirty="0" smtClean="0"/>
              <a:t>у </a:t>
            </a:r>
            <a:r>
              <a:rPr lang="uk-UA" i="1" dirty="0"/>
              <a:t>нас проблема не з українською, як державною мовою, а у нас проблеми з різних предметів. І не грає ролі, чи з угорською мовою, чи англійською мовою. </a:t>
            </a:r>
            <a:r>
              <a:rPr lang="uk-UA" i="1" dirty="0" smtClean="0"/>
              <a:t>… </a:t>
            </a:r>
            <a:r>
              <a:rPr lang="uk-UA" i="1" dirty="0"/>
              <a:t>У нас масово почав падати рівень загальної успішності. І коли ми вже в 9 класі шукаємо </a:t>
            </a:r>
            <a:r>
              <a:rPr lang="uk-UA" i="1" dirty="0" smtClean="0"/>
              <a:t>з лупою </a:t>
            </a:r>
            <a:r>
              <a:rPr lang="uk-UA" i="1" dirty="0"/>
              <a:t>відмінника по району. </a:t>
            </a:r>
            <a:r>
              <a:rPr lang="uk-UA" i="1" dirty="0" smtClean="0"/>
              <a:t>…І </a:t>
            </a:r>
            <a:r>
              <a:rPr lang="uk-UA" i="1" dirty="0"/>
              <a:t>винуваті не діти, а винувата </a:t>
            </a:r>
            <a:r>
              <a:rPr lang="uk-UA" i="1" dirty="0" smtClean="0"/>
              <a:t>школа загалом </a:t>
            </a:r>
            <a:r>
              <a:rPr lang="uk-UA" i="1" dirty="0"/>
              <a:t>і тоді вчитель, дійсно, стає безпомічний. </a:t>
            </a:r>
            <a:r>
              <a:rPr lang="uk-UA" i="1" dirty="0" smtClean="0"/>
              <a:t>… </a:t>
            </a:r>
            <a:r>
              <a:rPr lang="uk-UA" i="1" dirty="0"/>
              <a:t>І питання в корні зовсім не про державну мову і про цю статтю, а питання взагалі по якісних показниках в </a:t>
            </a:r>
            <a:r>
              <a:rPr lang="uk-UA" i="1" dirty="0" smtClean="0"/>
              <a:t>освіті».</a:t>
            </a:r>
            <a:endParaRPr lang="uk-UA" i="1" dirty="0"/>
          </a:p>
          <a:p>
            <a:pPr fontAlgn="base">
              <a:buFont typeface="Wingdings" panose="05000000000000000000" pitchFamily="2" charset="2"/>
              <a:buChar char="§"/>
            </a:pPr>
            <a:r>
              <a:rPr lang="uk-UA" dirty="0" smtClean="0"/>
              <a:t>«</a:t>
            </a:r>
            <a:r>
              <a:rPr lang="uk-UA" i="1" dirty="0" smtClean="0"/>
              <a:t>В  </a:t>
            </a:r>
            <a:r>
              <a:rPr lang="uk-UA" i="1" dirty="0" err="1"/>
              <a:t>мовному</a:t>
            </a:r>
            <a:r>
              <a:rPr lang="uk-UA" i="1" dirty="0"/>
              <a:t> питанні ніколи не можна рухатися пришвидшено,  за один рік. Потрібно дуже по-тихеньку, дуже поступово і дуже </a:t>
            </a:r>
            <a:r>
              <a:rPr lang="uk-UA" i="1" dirty="0" smtClean="0"/>
              <a:t>розумно».</a:t>
            </a:r>
          </a:p>
          <a:p>
            <a:pPr fontAlgn="base">
              <a:buFont typeface="Wingdings" panose="05000000000000000000" pitchFamily="2" charset="2"/>
              <a:buChar char="§"/>
            </a:pPr>
            <a:r>
              <a:rPr lang="uk-UA" dirty="0" smtClean="0"/>
              <a:t>«</a:t>
            </a:r>
            <a:r>
              <a:rPr lang="uk-UA" i="1" dirty="0" smtClean="0"/>
              <a:t>Просто</a:t>
            </a:r>
            <a:r>
              <a:rPr lang="uk-UA" i="1" dirty="0"/>
              <a:t>, потрібний не гострий підхід, а розумний і поміркований підхід. Не так, що угорці вивчайте українську мову, бо нам, українцям, треба, щоб ви вивчили. А, навпаки, дорогі угорці вивчайте </a:t>
            </a:r>
            <a:r>
              <a:rPr lang="uk-UA" i="1" dirty="0" smtClean="0"/>
              <a:t>українську </a:t>
            </a:r>
            <a:r>
              <a:rPr lang="uk-UA" i="1" dirty="0"/>
              <a:t>мову, бо вам її </a:t>
            </a:r>
            <a:r>
              <a:rPr lang="uk-UA" i="1" dirty="0" smtClean="0"/>
              <a:t>треба».</a:t>
            </a:r>
            <a:endParaRPr lang="uk-UA" i="1" dirty="0"/>
          </a:p>
          <a:p>
            <a:pPr fontAlgn="base">
              <a:buFont typeface="Wingdings" panose="05000000000000000000" pitchFamily="2" charset="2"/>
              <a:buChar char="§"/>
            </a:pPr>
            <a:endParaRPr lang="uk-UA" i="1" dirty="0"/>
          </a:p>
          <a:p>
            <a:pPr>
              <a:buFont typeface="Wingdings" panose="05000000000000000000" pitchFamily="2" charset="2"/>
              <a:buChar char="§"/>
            </a:pPr>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170444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35795"/>
            <a:ext cx="9246870" cy="4023360"/>
          </a:xfrm>
        </p:spPr>
        <p:txBody>
          <a:bodyPr>
            <a:normAutofit fontScale="85000" lnSpcReduction="10000"/>
          </a:bodyPr>
          <a:lstStyle/>
          <a:p>
            <a:pPr marL="0" indent="0">
              <a:buNone/>
            </a:pPr>
            <a:r>
              <a:rPr lang="ru-RU" sz="2400" b="1" dirty="0" err="1" smtClean="0"/>
              <a:t>Кадрове</a:t>
            </a:r>
            <a:r>
              <a:rPr lang="ru-RU" sz="2400" b="1" dirty="0" smtClean="0"/>
              <a:t> </a:t>
            </a:r>
            <a:r>
              <a:rPr lang="ru-RU" sz="2400" b="1" dirty="0" err="1" smtClean="0"/>
              <a:t>забезпечення</a:t>
            </a:r>
            <a:r>
              <a:rPr lang="ru-RU" sz="2400" b="1" dirty="0" smtClean="0"/>
              <a:t> та </a:t>
            </a:r>
            <a:r>
              <a:rPr lang="ru-RU" sz="2400" b="1" dirty="0" err="1" smtClean="0"/>
              <a:t>якість</a:t>
            </a:r>
            <a:r>
              <a:rPr lang="ru-RU" sz="2400" b="1" dirty="0" smtClean="0"/>
              <a:t> </a:t>
            </a:r>
            <a:r>
              <a:rPr lang="ru-RU" sz="2400" b="1" dirty="0" err="1" smtClean="0"/>
              <a:t>вчителя</a:t>
            </a:r>
            <a:r>
              <a:rPr lang="ru-RU" sz="2400" b="1" dirty="0" smtClean="0"/>
              <a:t>:</a:t>
            </a:r>
          </a:p>
          <a:p>
            <a:pPr>
              <a:buFont typeface="Wingdings" panose="05000000000000000000" pitchFamily="2" charset="2"/>
              <a:buChar char="§"/>
            </a:pPr>
            <a:r>
              <a:rPr lang="uk-UA" dirty="0" smtClean="0"/>
              <a:t>«</a:t>
            </a:r>
            <a:r>
              <a:rPr lang="uk-UA" i="1" dirty="0" smtClean="0"/>
              <a:t>у </a:t>
            </a:r>
            <a:r>
              <a:rPr lang="uk-UA" i="1" dirty="0"/>
              <a:t>мене є 10 вакансій вчителя. на 1 вересня 2018  року у мене було 5 молодих спеціалістів. </a:t>
            </a:r>
            <a:r>
              <a:rPr lang="uk-UA" i="1" dirty="0" smtClean="0"/>
              <a:t>… </a:t>
            </a:r>
            <a:r>
              <a:rPr lang="uk-UA" i="1" dirty="0"/>
              <a:t>із тих 5 вже 4 сказали, що вони йдуть геть. Розумієте, йдуть за кордон і отримують заробітну плату у  початківця- вчителя – 17 тис. грн., плюс кабінет повністю обладнаний, плюс квартира і послуги оплачує держава. Що я можу такому вчителю запропонувати</a:t>
            </a:r>
            <a:r>
              <a:rPr lang="uk-UA" i="1" dirty="0" smtClean="0"/>
              <a:t>?»</a:t>
            </a:r>
          </a:p>
          <a:p>
            <a:pPr>
              <a:buFont typeface="Wingdings" panose="05000000000000000000" pitchFamily="2" charset="2"/>
              <a:buChar char="§"/>
            </a:pPr>
            <a:r>
              <a:rPr lang="uk-UA" dirty="0" smtClean="0"/>
              <a:t>«</a:t>
            </a:r>
            <a:r>
              <a:rPr lang="uk-UA" i="1" dirty="0" smtClean="0"/>
              <a:t>в </a:t>
            </a:r>
            <a:r>
              <a:rPr lang="uk-UA" i="1" dirty="0"/>
              <a:t>Берегівському районі проводяться курси вивчення української </a:t>
            </a:r>
            <a:r>
              <a:rPr lang="uk-UA" i="1" dirty="0" smtClean="0"/>
              <a:t>мови, безкоштовні курси, проблема </a:t>
            </a:r>
            <a:r>
              <a:rPr lang="uk-UA" i="1" dirty="0"/>
              <a:t>стоїть </a:t>
            </a:r>
            <a:r>
              <a:rPr lang="uk-UA" b="1" i="1" dirty="0"/>
              <a:t>у бажанні самих вчителів</a:t>
            </a:r>
            <a:r>
              <a:rPr lang="uk-UA" i="1" dirty="0"/>
              <a:t>. Якщо мені треба, то я зроблю</a:t>
            </a:r>
            <a:r>
              <a:rPr lang="uk-UA" i="1" dirty="0" smtClean="0"/>
              <a:t>. Підвищення </a:t>
            </a:r>
            <a:r>
              <a:rPr lang="uk-UA" i="1" dirty="0"/>
              <a:t>кваліфікації – це, можливо, і мало. Потрібно знаходити якісь новітні </a:t>
            </a:r>
            <a:r>
              <a:rPr lang="uk-UA" i="1" dirty="0" smtClean="0"/>
              <a:t>методики</a:t>
            </a:r>
            <a:r>
              <a:rPr lang="uk-UA" dirty="0" smtClean="0"/>
              <a:t>». </a:t>
            </a:r>
          </a:p>
          <a:p>
            <a:pPr fontAlgn="base">
              <a:buFont typeface="Wingdings" panose="05000000000000000000" pitchFamily="2" charset="2"/>
              <a:buChar char="§"/>
            </a:pPr>
            <a:r>
              <a:rPr lang="uk-UA" dirty="0" smtClean="0"/>
              <a:t>«</a:t>
            </a:r>
            <a:r>
              <a:rPr lang="uk-UA" i="1" dirty="0" smtClean="0"/>
              <a:t>Не </a:t>
            </a:r>
            <a:r>
              <a:rPr lang="uk-UA" i="1" dirty="0"/>
              <a:t>в грошах справах</a:t>
            </a:r>
            <a:r>
              <a:rPr lang="uk-UA" b="1" i="1" dirty="0"/>
              <a:t>, має бути мотивація вчителя</a:t>
            </a:r>
            <a:r>
              <a:rPr lang="uk-UA" i="1" dirty="0"/>
              <a:t>, я це зроблю, бо він має бути сучасним вчителем. Якщо він не перейде на сучасний рівень, то він не зможе працювати. Адже за дверима класу ніхто не може проконтролювати як він працює, тому лише від вчителя залежить. Це має бути позиція вчителя, що мені це треба, чи мені це не </a:t>
            </a:r>
            <a:r>
              <a:rPr lang="uk-UA" i="1" dirty="0" smtClean="0"/>
              <a:t>треба»</a:t>
            </a:r>
            <a:endParaRPr lang="uk-UA" i="1" dirty="0"/>
          </a:p>
          <a:p>
            <a:pPr fontAlgn="base">
              <a:buFont typeface="Wingdings" panose="05000000000000000000" pitchFamily="2" charset="2"/>
              <a:buChar char="§"/>
            </a:pPr>
            <a:r>
              <a:rPr lang="uk-UA" i="1" dirty="0" smtClean="0"/>
              <a:t>«</a:t>
            </a:r>
            <a:r>
              <a:rPr lang="uk-UA" i="1" dirty="0"/>
              <a:t> Вчитель-фахівець, для якого угорська мова є рідною, він ніколи не буде державною мовою володіти 50 на 50</a:t>
            </a:r>
            <a:r>
              <a:rPr lang="uk-UA" b="1" i="1" dirty="0"/>
              <a:t>, </a:t>
            </a:r>
            <a:r>
              <a:rPr lang="uk-UA" b="1" i="1" dirty="0" smtClean="0"/>
              <a:t>ніколи</a:t>
            </a:r>
            <a:r>
              <a:rPr lang="uk-UA" i="1" dirty="0" smtClean="0"/>
              <a:t>»</a:t>
            </a:r>
            <a:endParaRPr lang="uk-UA" i="1" dirty="0"/>
          </a:p>
          <a:p>
            <a:pPr>
              <a:buFont typeface="Wingdings" panose="05000000000000000000" pitchFamily="2" charset="2"/>
              <a:buChar char="§"/>
            </a:pPr>
            <a:endParaRPr lang="uk-UA" i="1" dirty="0"/>
          </a:p>
          <a:p>
            <a:pPr>
              <a:buFont typeface="Wingdings" panose="05000000000000000000" pitchFamily="2" charset="2"/>
              <a:buChar char="§"/>
            </a:pPr>
            <a:endParaRPr lang="ru-RU" b="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773858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p:txBody>
          <a:bodyPr>
            <a:normAutofit/>
          </a:bodyPr>
          <a:lstStyle/>
          <a:p>
            <a:pPr marL="0" indent="0">
              <a:buNone/>
            </a:pPr>
            <a:endParaRPr lang="uk-UA" i="1" dirty="0"/>
          </a:p>
          <a:p>
            <a:pPr>
              <a:buFont typeface="Wingdings" panose="05000000000000000000" pitchFamily="2" charset="2"/>
              <a:buChar char="§"/>
            </a:pPr>
            <a:endParaRPr lang="ru-RU" b="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6" name="Прямоугольник 5"/>
          <p:cNvSpPr/>
          <p:nvPr/>
        </p:nvSpPr>
        <p:spPr>
          <a:xfrm>
            <a:off x="894521" y="1969574"/>
            <a:ext cx="9829800" cy="3762953"/>
          </a:xfrm>
          <a:prstGeom prst="rect">
            <a:avLst/>
          </a:prstGeom>
        </p:spPr>
        <p:txBody>
          <a:bodyPr wrap="square">
            <a:spAutoFit/>
          </a:bodyPr>
          <a:lstStyle/>
          <a:p>
            <a:pPr>
              <a:lnSpc>
                <a:spcPct val="107000"/>
              </a:lnSpc>
              <a:spcAft>
                <a:spcPts val="80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Зміст і стандарти освіти:</a:t>
            </a:r>
          </a:p>
          <a:p>
            <a:pPr marL="285750" indent="-285750">
              <a:lnSpc>
                <a:spcPct val="107000"/>
              </a:lnSpc>
              <a:spcAft>
                <a:spcPts val="800"/>
              </a:spcAft>
              <a:buFont typeface="Arial" panose="020B0604020202020204" pitchFamily="34" charset="0"/>
              <a:buChar char="•"/>
            </a:pP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треба переглянути, по-перше, всю програму викладання української мови в національних школах</a:t>
            </a:r>
            <a:r>
              <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«Ми </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розробляли і педагогічне товариство розробляло для національних шкіл </a:t>
            </a:r>
            <a:r>
              <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програми, </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стандарти, але Міністерство ніколи не йшло нам на </a:t>
            </a:r>
            <a:r>
              <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зустріч»</a:t>
            </a:r>
            <a:r>
              <a:rPr lang="uk-UA" dirty="0" smtClean="0"/>
              <a:t>. </a:t>
            </a:r>
            <a:endParaRPr lang="uk-UA" dirty="0"/>
          </a:p>
          <a:p>
            <a:pPr marL="285750" indent="-285750">
              <a:lnSpc>
                <a:spcPct val="107000"/>
              </a:lnSpc>
              <a:spcAft>
                <a:spcPts val="800"/>
              </a:spcAft>
              <a:buFont typeface="Arial" panose="020B0604020202020204" pitchFamily="34" charset="0"/>
              <a:buChar char="•"/>
            </a:pPr>
            <a:r>
              <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угорець українську мову на рівні рідної мови ніколи знати не буде»</a:t>
            </a:r>
          </a:p>
          <a:p>
            <a:pPr marL="285750" indent="-285750" algn="just" fontAlgn="base">
              <a:lnSpc>
                <a:spcPct val="107000"/>
              </a:lnSpc>
              <a:spcAft>
                <a:spcPts val="0"/>
              </a:spcAft>
              <a:buFont typeface="Arial" panose="020B0604020202020204" pitchFamily="34" charset="0"/>
              <a:buChar char="•"/>
            </a:pP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«Наша учні мають володіти на такому рівні граматикою, орфографією і синтаксисом з української мови, як учні для яких українська мова є рідною мовою – це нонсенс». </a:t>
            </a:r>
            <a:endParaRPr lang="uk-UA"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fontAlgn="base">
              <a:lnSpc>
                <a:spcPct val="107000"/>
              </a:lnSpc>
              <a:spcAft>
                <a:spcPts val="0"/>
              </a:spcAft>
              <a:buFont typeface="Arial" panose="020B0604020202020204" pitchFamily="34" charset="0"/>
              <a:buChar char="•"/>
            </a:pPr>
            <a:endPar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8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Завершений попередній проект</a:t>
            </a:r>
            <a:endParaRPr lang="uk-UA"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
        <p:nvSpPr>
          <p:cNvPr id="7" name="Прямоугольник 6"/>
          <p:cNvSpPr/>
          <p:nvPr/>
        </p:nvSpPr>
        <p:spPr>
          <a:xfrm>
            <a:off x="1097280" y="1815886"/>
            <a:ext cx="9100267" cy="3416320"/>
          </a:xfrm>
          <a:prstGeom prst="rect">
            <a:avLst/>
          </a:prstGeom>
        </p:spPr>
        <p:txBody>
          <a:bodyPr wrap="square">
            <a:spAutoFit/>
          </a:bodyPr>
          <a:lstStyle/>
          <a:p>
            <a:r>
              <a:rPr lang="uk-UA" b="1" i="1" dirty="0" smtClean="0"/>
              <a:t>«</a:t>
            </a:r>
            <a:r>
              <a:rPr lang="uk-UA" sz="3600" b="1" i="1" dirty="0"/>
              <a:t>Сприяння міжкультурному діалогу щодо вивчення української мови представниками національних меншин у Чернівецькій області</a:t>
            </a:r>
            <a:r>
              <a:rPr lang="uk-UA" sz="3600" b="1" i="1" dirty="0" smtClean="0"/>
              <a:t>» </a:t>
            </a:r>
          </a:p>
          <a:p>
            <a:endParaRPr lang="uk-UA" b="1" i="1" dirty="0"/>
          </a:p>
          <a:p>
            <a:r>
              <a:rPr lang="uk-UA" b="1" i="1" dirty="0" smtClean="0"/>
              <a:t> </a:t>
            </a:r>
            <a:r>
              <a:rPr lang="uk-UA" i="1" dirty="0"/>
              <a:t>за програмою </a:t>
            </a:r>
            <a:r>
              <a:rPr lang="ru-RU" b="1" i="1" dirty="0"/>
              <a:t>«</a:t>
            </a:r>
            <a:r>
              <a:rPr lang="ru-RU" b="1" i="1" dirty="0" err="1"/>
              <a:t>Просування</a:t>
            </a:r>
            <a:r>
              <a:rPr lang="ru-RU" b="1" i="1" dirty="0"/>
              <a:t> реформ в </a:t>
            </a:r>
            <a:r>
              <a:rPr lang="ru-RU" b="1" i="1" dirty="0" err="1"/>
              <a:t>регіони</a:t>
            </a:r>
            <a:r>
              <a:rPr lang="ru-RU" b="1" i="1" dirty="0"/>
              <a:t>» </a:t>
            </a:r>
            <a:r>
              <a:rPr lang="ru-RU" i="1" dirty="0"/>
              <a:t>за </a:t>
            </a:r>
            <a:r>
              <a:rPr lang="ru-RU" i="1" dirty="0" err="1"/>
              <a:t>сприяння</a:t>
            </a:r>
            <a:r>
              <a:rPr lang="ru-RU" i="1" dirty="0"/>
              <a:t> </a:t>
            </a:r>
            <a:r>
              <a:rPr lang="ru-RU" i="1" dirty="0" err="1"/>
              <a:t>Європейського</a:t>
            </a:r>
            <a:r>
              <a:rPr lang="ru-RU" i="1" dirty="0"/>
              <a:t> Союзу та </a:t>
            </a:r>
            <a:r>
              <a:rPr lang="ru-RU" i="1" dirty="0" err="1"/>
              <a:t>Міжнародного</a:t>
            </a:r>
            <a:r>
              <a:rPr lang="ru-RU" i="1" dirty="0"/>
              <a:t> фонду «</a:t>
            </a:r>
            <a:r>
              <a:rPr lang="ru-RU" i="1" dirty="0" err="1"/>
              <a:t>Відродження</a:t>
            </a:r>
            <a:r>
              <a:rPr lang="ru-RU" i="1" dirty="0"/>
              <a:t>» (</a:t>
            </a:r>
            <a:r>
              <a:rPr lang="ru-RU" i="1" dirty="0">
                <a:hlinkClick r:id="rId2"/>
              </a:rPr>
              <a:t>http://www.irf.ua</a:t>
            </a:r>
            <a:r>
              <a:rPr lang="ru-RU" i="1" dirty="0"/>
              <a:t>), </a:t>
            </a:r>
            <a:r>
              <a:rPr lang="ru-RU" i="1" dirty="0" err="1"/>
              <a:t>який</a:t>
            </a:r>
            <a:r>
              <a:rPr lang="ru-RU" i="1" dirty="0"/>
              <a:t> </a:t>
            </a:r>
            <a:r>
              <a:rPr lang="ru-RU" i="1" dirty="0" err="1"/>
              <a:t>реалізується</a:t>
            </a:r>
            <a:r>
              <a:rPr lang="ru-RU" i="1" dirty="0"/>
              <a:t> </a:t>
            </a:r>
            <a:r>
              <a:rPr lang="ru-RU" i="1" dirty="0" err="1"/>
              <a:t>Інститутом</a:t>
            </a:r>
            <a:r>
              <a:rPr lang="ru-RU" i="1" dirty="0"/>
              <a:t> </a:t>
            </a:r>
            <a:r>
              <a:rPr lang="ru-RU" i="1" dirty="0" err="1"/>
              <a:t>економічних</a:t>
            </a:r>
            <a:r>
              <a:rPr lang="ru-RU" i="1" dirty="0"/>
              <a:t> </a:t>
            </a:r>
            <a:r>
              <a:rPr lang="ru-RU" i="1" dirty="0" err="1"/>
              <a:t>досліджень</a:t>
            </a:r>
            <a:r>
              <a:rPr lang="ru-RU" i="1" dirty="0"/>
              <a:t> та </a:t>
            </a:r>
            <a:r>
              <a:rPr lang="ru-RU" i="1" dirty="0" err="1"/>
              <a:t>політичних</a:t>
            </a:r>
            <a:r>
              <a:rPr lang="ru-RU" i="1" dirty="0"/>
              <a:t> </a:t>
            </a:r>
            <a:r>
              <a:rPr lang="ru-RU" i="1" dirty="0" err="1"/>
              <a:t>консультацій</a:t>
            </a:r>
            <a:r>
              <a:rPr lang="ru-RU" i="1" dirty="0"/>
              <a:t> та "</a:t>
            </a:r>
            <a:r>
              <a:rPr lang="ru-RU" i="1" dirty="0" err="1"/>
              <a:t>Європейською</a:t>
            </a:r>
            <a:r>
              <a:rPr lang="ru-RU" i="1" dirty="0"/>
              <a:t> правдою". </a:t>
            </a:r>
            <a:endParaRPr lang="uk-UA" dirty="0"/>
          </a:p>
        </p:txBody>
      </p:sp>
      <p:pic>
        <p:nvPicPr>
          <p:cNvPr id="8" name="Рисунок 7"/>
          <p:cNvPicPr/>
          <p:nvPr/>
        </p:nvPicPr>
        <p:blipFill>
          <a:blip r:embed="rId3"/>
          <a:stretch>
            <a:fillRect/>
          </a:stretch>
        </p:blipFill>
        <p:spPr>
          <a:xfrm>
            <a:off x="1828800" y="5406887"/>
            <a:ext cx="7792691" cy="907178"/>
          </a:xfrm>
          <a:prstGeom prst="rect">
            <a:avLst/>
          </a:prstGeom>
        </p:spPr>
      </p:pic>
    </p:spTree>
    <p:extLst>
      <p:ext uri="{BB962C8B-B14F-4D97-AF65-F5344CB8AC3E}">
        <p14:creationId xmlns:p14="http://schemas.microsoft.com/office/powerpoint/2010/main" val="297940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4"/>
            <a:ext cx="9246870" cy="4023360"/>
          </a:xfrm>
        </p:spPr>
        <p:txBody>
          <a:bodyPr>
            <a:normAutofit/>
          </a:bodyPr>
          <a:lstStyle/>
          <a:p>
            <a:pPr>
              <a:buFont typeface="Wingdings" panose="05000000000000000000" pitchFamily="2" charset="2"/>
              <a:buChar char="§"/>
            </a:pPr>
            <a:r>
              <a:rPr lang="ru-RU" b="1" dirty="0" smtClean="0"/>
              <a:t>Час переходу на </a:t>
            </a:r>
            <a:r>
              <a:rPr lang="ru-RU" b="1" dirty="0" err="1" smtClean="0"/>
              <a:t>українську</a:t>
            </a:r>
            <a:r>
              <a:rPr lang="ru-RU" b="1" dirty="0" smtClean="0"/>
              <a:t> </a:t>
            </a:r>
            <a:r>
              <a:rPr lang="ru-RU" b="1" dirty="0" err="1" smtClean="0"/>
              <a:t>мову</a:t>
            </a:r>
            <a:r>
              <a:rPr lang="ru-RU" b="1" dirty="0" smtClean="0"/>
              <a:t>:</a:t>
            </a:r>
          </a:p>
          <a:p>
            <a:r>
              <a:rPr lang="uk-UA" i="1" dirty="0" smtClean="0"/>
              <a:t>«Це </a:t>
            </a:r>
            <a:r>
              <a:rPr lang="uk-UA" i="1" dirty="0"/>
              <a:t>дуже важливе питання, щоб починали саме із </a:t>
            </a:r>
            <a:r>
              <a:rPr lang="uk-UA" i="1" dirty="0" smtClean="0"/>
              <a:t>садочків». </a:t>
            </a:r>
            <a:endParaRPr lang="uk-UA" i="1" dirty="0"/>
          </a:p>
          <a:p>
            <a:r>
              <a:rPr lang="uk-UA" i="1" dirty="0" smtClean="0"/>
              <a:t>«Дуже </a:t>
            </a:r>
            <a:r>
              <a:rPr lang="uk-UA" i="1" dirty="0"/>
              <a:t>цікаво, чому в дитячий садок не закладено, а потім ми питаємо, </a:t>
            </a:r>
            <a:r>
              <a:rPr lang="uk-UA" i="1" dirty="0" smtClean="0"/>
              <a:t>чому </a:t>
            </a:r>
            <a:r>
              <a:rPr lang="uk-UA" i="1" dirty="0"/>
              <a:t>діти не знають самого </a:t>
            </a:r>
            <a:r>
              <a:rPr lang="uk-UA" i="1" dirty="0" smtClean="0"/>
              <a:t>елементарного».</a:t>
            </a:r>
          </a:p>
          <a:p>
            <a:r>
              <a:rPr lang="uk-UA" dirty="0" smtClean="0"/>
              <a:t>«</a:t>
            </a:r>
            <a:r>
              <a:rPr lang="uk-UA" i="1" dirty="0" smtClean="0"/>
              <a:t>Для </a:t>
            </a:r>
            <a:r>
              <a:rPr lang="uk-UA" i="1" dirty="0"/>
              <a:t>нас краще, щоб викладання українською мовою почалося з другого класу, але як іноземною </a:t>
            </a:r>
            <a:r>
              <a:rPr lang="uk-UA" i="1" dirty="0" smtClean="0"/>
              <a:t>мовою». </a:t>
            </a:r>
            <a:endParaRPr lang="uk-UA" i="1" dirty="0"/>
          </a:p>
          <a:p>
            <a:endParaRPr lang="ru-RU" b="1" i="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618381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4"/>
            <a:ext cx="9246870" cy="4023360"/>
          </a:xfrm>
        </p:spPr>
        <p:txBody>
          <a:bodyPr>
            <a:normAutofit/>
          </a:bodyPr>
          <a:lstStyle/>
          <a:p>
            <a:pPr>
              <a:buFont typeface="Wingdings" panose="05000000000000000000" pitchFamily="2" charset="2"/>
              <a:buChar char="§"/>
            </a:pPr>
            <a:r>
              <a:rPr lang="ru-RU" b="1" i="1" dirty="0" err="1" smtClean="0"/>
              <a:t>Якість</a:t>
            </a:r>
            <a:r>
              <a:rPr lang="ru-RU" b="1" i="1" dirty="0" smtClean="0"/>
              <a:t> </a:t>
            </a:r>
            <a:r>
              <a:rPr lang="ru-RU" b="1" i="1" dirty="0" err="1" smtClean="0"/>
              <a:t>підручників</a:t>
            </a:r>
            <a:r>
              <a:rPr lang="ru-RU" b="1" i="1" dirty="0" smtClean="0"/>
              <a:t>:</a:t>
            </a:r>
          </a:p>
          <a:p>
            <a:pPr>
              <a:buFont typeface="Wingdings" panose="05000000000000000000" pitchFamily="2" charset="2"/>
              <a:buChar char="§"/>
            </a:pPr>
            <a:r>
              <a:rPr lang="uk-UA" dirty="0" smtClean="0"/>
              <a:t>«</a:t>
            </a:r>
            <a:r>
              <a:rPr lang="uk-UA" i="1" dirty="0" smtClean="0"/>
              <a:t>Якість </a:t>
            </a:r>
            <a:r>
              <a:rPr lang="uk-UA" i="1" dirty="0"/>
              <a:t>перекладу – це калька з української мови, я думаю, що цим все сказане…Але уже маємо дозвіл Міністерства на користування підручниками з Угорщини. Це дуже великий плюс. Бо там підручники вже є. Саме у молодших класах. Це вже буде тепер</a:t>
            </a:r>
            <a:r>
              <a:rPr lang="uk-UA" i="1" dirty="0" smtClean="0"/>
              <a:t>».</a:t>
            </a:r>
          </a:p>
          <a:p>
            <a:pPr>
              <a:buFont typeface="Wingdings" panose="05000000000000000000" pitchFamily="2" charset="2"/>
              <a:buChar char="§"/>
            </a:pPr>
            <a:endParaRPr lang="ru-RU" b="1" i="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535250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3"/>
            <a:ext cx="9246870" cy="4356283"/>
          </a:xfrm>
        </p:spPr>
        <p:txBody>
          <a:bodyPr>
            <a:normAutofit fontScale="70000" lnSpcReduction="20000"/>
          </a:bodyPr>
          <a:lstStyle/>
          <a:p>
            <a:pPr>
              <a:buFont typeface="Wingdings" panose="05000000000000000000" pitchFamily="2" charset="2"/>
              <a:buChar char="§"/>
            </a:pPr>
            <a:r>
              <a:rPr lang="ru-RU" b="1" i="1" dirty="0" smtClean="0"/>
              <a:t>Методики </a:t>
            </a:r>
            <a:r>
              <a:rPr lang="ru-RU" b="1" i="1" dirty="0" err="1" smtClean="0"/>
              <a:t>викладання</a:t>
            </a:r>
            <a:r>
              <a:rPr lang="ru-RU" b="1" i="1" dirty="0" smtClean="0"/>
              <a:t>:</a:t>
            </a:r>
          </a:p>
          <a:p>
            <a:pPr fontAlgn="base"/>
            <a:r>
              <a:rPr lang="uk-UA" dirty="0" smtClean="0"/>
              <a:t>«</a:t>
            </a:r>
            <a:r>
              <a:rPr lang="uk-UA" i="1" dirty="0" smtClean="0"/>
              <a:t>Програма </a:t>
            </a:r>
            <a:r>
              <a:rPr lang="uk-UA" i="1" dirty="0"/>
              <a:t>налаштована на складання ЗНО. Наприклад, із 10 годин матеріалу у мене на розвиток мовлення дається 2-3 год. Якби це було навпаки, тоді розмовна мова йшла б краще. </a:t>
            </a:r>
          </a:p>
          <a:p>
            <a:pPr fontAlgn="base"/>
            <a:r>
              <a:rPr lang="uk-UA" i="1" dirty="0" smtClean="0"/>
              <a:t>«Учні </a:t>
            </a:r>
            <a:r>
              <a:rPr lang="uk-UA" i="1" dirty="0"/>
              <a:t>можуть прекрасно </a:t>
            </a:r>
            <a:r>
              <a:rPr lang="uk-UA" b="1" i="1" dirty="0"/>
              <a:t>складати тести </a:t>
            </a:r>
            <a:r>
              <a:rPr lang="uk-UA" i="1" dirty="0"/>
              <a:t>– 10-11 балів. Але коли треба </a:t>
            </a:r>
            <a:r>
              <a:rPr lang="uk-UA" b="1" i="1" dirty="0"/>
              <a:t>писати або розмовляти</a:t>
            </a:r>
            <a:r>
              <a:rPr lang="uk-UA" i="1" dirty="0"/>
              <a:t>, то там уже йде 5-6</a:t>
            </a:r>
            <a:r>
              <a:rPr lang="uk-UA" i="1" dirty="0" smtClean="0"/>
              <a:t>.»</a:t>
            </a:r>
            <a:endParaRPr lang="uk-UA" i="1" dirty="0"/>
          </a:p>
          <a:p>
            <a:pPr fontAlgn="base"/>
            <a:r>
              <a:rPr lang="uk-UA" i="1" dirty="0" smtClean="0"/>
              <a:t>«обов’язково </a:t>
            </a:r>
            <a:r>
              <a:rPr lang="uk-UA" i="1" dirty="0"/>
              <a:t>треба звернути увагу на методику викладання. Тому що методику розробляють фахівці, які не знають, не бачать,  як її далі подати учням том предмет і відчути ту методику. Найбільш успішні методи використовувати і </a:t>
            </a:r>
            <a:r>
              <a:rPr lang="uk-UA" i="1" dirty="0" smtClean="0"/>
              <a:t>поширювати»</a:t>
            </a:r>
            <a:endParaRPr lang="uk-UA" i="1" dirty="0"/>
          </a:p>
          <a:p>
            <a:pPr marL="0" indent="0" fontAlgn="base">
              <a:buNone/>
            </a:pPr>
            <a:r>
              <a:rPr lang="uk-UA" i="1" dirty="0" smtClean="0"/>
              <a:t>«Кращі </a:t>
            </a:r>
            <a:r>
              <a:rPr lang="uk-UA" i="1" dirty="0"/>
              <a:t>методики спрацьовують у ігровій </a:t>
            </a:r>
            <a:r>
              <a:rPr lang="uk-UA" i="1" dirty="0" smtClean="0"/>
              <a:t>формі»</a:t>
            </a:r>
          </a:p>
          <a:p>
            <a:pPr marL="0" indent="0" fontAlgn="base">
              <a:buNone/>
            </a:pPr>
            <a:r>
              <a:rPr lang="ru-RU" dirty="0" smtClean="0"/>
              <a:t>«</a:t>
            </a:r>
            <a:r>
              <a:rPr lang="ru-RU" i="1" dirty="0" err="1" smtClean="0"/>
              <a:t>більше</a:t>
            </a:r>
            <a:r>
              <a:rPr lang="ru-RU" i="1" dirty="0" smtClean="0"/>
              <a:t> </a:t>
            </a:r>
            <a:r>
              <a:rPr lang="ru-RU" i="1" dirty="0" err="1"/>
              <a:t>екскурсій</a:t>
            </a:r>
            <a:r>
              <a:rPr lang="ru-RU" i="1" dirty="0"/>
              <a:t> </a:t>
            </a:r>
            <a:r>
              <a:rPr lang="ru-RU" i="1" dirty="0" err="1"/>
              <a:t>організовувати</a:t>
            </a:r>
            <a:r>
              <a:rPr lang="ru-RU" i="1" dirty="0"/>
              <a:t> по </a:t>
            </a:r>
            <a:r>
              <a:rPr lang="ru-RU" i="1" dirty="0" err="1"/>
              <a:t>Україні</a:t>
            </a:r>
            <a:r>
              <a:rPr lang="ru-RU" i="1" dirty="0"/>
              <a:t>, </a:t>
            </a:r>
            <a:r>
              <a:rPr lang="ru-RU" i="1" dirty="0" err="1"/>
              <a:t>вивозити</a:t>
            </a:r>
            <a:r>
              <a:rPr lang="ru-RU" i="1" dirty="0"/>
              <a:t>, а </a:t>
            </a:r>
            <a:r>
              <a:rPr lang="ru-RU" i="1" dirty="0" err="1"/>
              <a:t>діти</a:t>
            </a:r>
            <a:r>
              <a:rPr lang="ru-RU" i="1" dirty="0"/>
              <a:t> </a:t>
            </a:r>
            <a:r>
              <a:rPr lang="ru-RU" i="1" dirty="0" err="1"/>
              <a:t>наші</a:t>
            </a:r>
            <a:r>
              <a:rPr lang="ru-RU" i="1" dirty="0"/>
              <a:t>, </a:t>
            </a:r>
            <a:r>
              <a:rPr lang="ru-RU" i="1" dirty="0" err="1"/>
              <a:t>якщо</a:t>
            </a:r>
            <a:r>
              <a:rPr lang="ru-RU" i="1" dirty="0"/>
              <a:t> вони </a:t>
            </a:r>
            <a:r>
              <a:rPr lang="ru-RU" i="1" dirty="0" err="1"/>
              <a:t>обмежені</a:t>
            </a:r>
            <a:r>
              <a:rPr lang="ru-RU" i="1" dirty="0"/>
              <a:t> в одному </a:t>
            </a:r>
            <a:r>
              <a:rPr lang="ru-RU" i="1" dirty="0" err="1"/>
              <a:t>просторі</a:t>
            </a:r>
            <a:r>
              <a:rPr lang="ru-RU" i="1" dirty="0"/>
              <a:t>, то вони не </a:t>
            </a:r>
            <a:r>
              <a:rPr lang="ru-RU" i="1" dirty="0" err="1"/>
              <a:t>відчувають</a:t>
            </a:r>
            <a:r>
              <a:rPr lang="ru-RU" i="1" dirty="0"/>
              <a:t> себе </a:t>
            </a:r>
            <a:r>
              <a:rPr lang="ru-RU" i="1" dirty="0" err="1" smtClean="0"/>
              <a:t>українцями</a:t>
            </a:r>
            <a:r>
              <a:rPr lang="ru-RU" i="1" dirty="0" smtClean="0"/>
              <a:t>»</a:t>
            </a:r>
            <a:endParaRPr lang="uk-UA" i="1" dirty="0"/>
          </a:p>
          <a:p>
            <a:pPr fontAlgn="base"/>
            <a:r>
              <a:rPr lang="uk-UA" dirty="0"/>
              <a:t> Як ви ставитесь до </a:t>
            </a:r>
            <a:r>
              <a:rPr lang="uk-UA" dirty="0" err="1"/>
              <a:t>білінгвальної</a:t>
            </a:r>
            <a:r>
              <a:rPr lang="uk-UA" dirty="0"/>
              <a:t> освіти? </a:t>
            </a:r>
            <a:r>
              <a:rPr lang="uk-UA" b="1" i="1" dirty="0" smtClean="0"/>
              <a:t>«Прекрасно»</a:t>
            </a:r>
            <a:r>
              <a:rPr lang="uk-UA" dirty="0" smtClean="0"/>
              <a:t>,  </a:t>
            </a:r>
            <a:r>
              <a:rPr lang="uk-UA" i="1" dirty="0" smtClean="0"/>
              <a:t>« </a:t>
            </a:r>
            <a:r>
              <a:rPr lang="uk-UA" i="1" dirty="0"/>
              <a:t>У нас уже був цей </a:t>
            </a:r>
            <a:r>
              <a:rPr lang="uk-UA" i="1" dirty="0" smtClean="0"/>
              <a:t>досвід». </a:t>
            </a:r>
            <a:endParaRPr lang="uk-UA" i="1" dirty="0"/>
          </a:p>
          <a:p>
            <a:pPr fontAlgn="base"/>
            <a:r>
              <a:rPr lang="uk-UA" dirty="0" smtClean="0"/>
              <a:t>«</a:t>
            </a:r>
            <a:r>
              <a:rPr lang="uk-UA" i="1" dirty="0" smtClean="0"/>
              <a:t>Так</a:t>
            </a:r>
            <a:r>
              <a:rPr lang="uk-UA" i="1" dirty="0"/>
              <a:t>, якщо йде </a:t>
            </a:r>
            <a:r>
              <a:rPr lang="uk-UA" i="1" dirty="0" err="1"/>
              <a:t>білінгвальний</a:t>
            </a:r>
            <a:r>
              <a:rPr lang="uk-UA" i="1" dirty="0"/>
              <a:t> розвиток, то є різні занурення: є повне занурення, що повністю переходити на державну мову; є часткове занурення, що </a:t>
            </a:r>
            <a:r>
              <a:rPr lang="uk-UA" i="1" dirty="0" err="1"/>
              <a:t>переходиться</a:t>
            </a:r>
            <a:r>
              <a:rPr lang="uk-UA" i="1" dirty="0"/>
              <a:t> лише частково, що йде паралельно на двох мовах; є ще часткове, де у більшій мірі йде на рідній мові навчання і у меншій мірі на державній мові. Проте це все також поступово і розбито на 20 років. Починається з першого класу, наприклад, один предмет. При чому найлегший – фізкультура, наприклад, тоді там якісь елементи </a:t>
            </a:r>
            <a:r>
              <a:rPr lang="uk-UA" i="1" dirty="0" smtClean="0"/>
              <a:t>української </a:t>
            </a:r>
            <a:r>
              <a:rPr lang="uk-UA" i="1" dirty="0"/>
              <a:t>мови. У другому класі вже йдуть два предмети, уже, наприклад, 20% державною мовою. І так по висхідній, але то мінімум 12 років, </a:t>
            </a:r>
            <a:r>
              <a:rPr lang="uk-UA" i="1" dirty="0" err="1" smtClean="0"/>
              <a:t>мініму</a:t>
            </a:r>
            <a:r>
              <a:rPr lang="uk-UA" i="1" dirty="0" smtClean="0"/>
              <a:t> м».</a:t>
            </a:r>
            <a:endParaRPr lang="ru-RU" b="1" i="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331944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4"/>
            <a:ext cx="9246870" cy="4023360"/>
          </a:xfrm>
        </p:spPr>
        <p:txBody>
          <a:bodyPr>
            <a:normAutofit/>
          </a:bodyPr>
          <a:lstStyle/>
          <a:p>
            <a:pPr>
              <a:buFont typeface="Wingdings" panose="05000000000000000000" pitchFamily="2" charset="2"/>
              <a:buChar char="§"/>
            </a:pPr>
            <a:r>
              <a:rPr lang="ru-RU" b="1" i="1" dirty="0" smtClean="0"/>
              <a:t>Роль </a:t>
            </a:r>
            <a:r>
              <a:rPr lang="ru-RU" b="1" i="1" dirty="0" err="1" smtClean="0"/>
              <a:t>батьків</a:t>
            </a:r>
            <a:r>
              <a:rPr lang="ru-RU" b="1" i="1" dirty="0" smtClean="0"/>
              <a:t>:</a:t>
            </a:r>
          </a:p>
          <a:p>
            <a:r>
              <a:rPr lang="uk-UA" dirty="0" smtClean="0"/>
              <a:t>«</a:t>
            </a:r>
            <a:r>
              <a:rPr lang="uk-UA" i="1" dirty="0" smtClean="0"/>
              <a:t>вчителю </a:t>
            </a:r>
            <a:r>
              <a:rPr lang="uk-UA" i="1" dirty="0"/>
              <a:t>треба знайти контакт спільний з батьками для того, щоб дитина відчула, що їй це </a:t>
            </a:r>
            <a:r>
              <a:rPr lang="uk-UA" i="1" dirty="0" smtClean="0"/>
              <a:t>треба». </a:t>
            </a:r>
            <a:endParaRPr lang="uk-UA" i="1" dirty="0"/>
          </a:p>
          <a:p>
            <a:r>
              <a:rPr lang="uk-UA" i="1" dirty="0" smtClean="0"/>
              <a:t>«</a:t>
            </a:r>
            <a:r>
              <a:rPr lang="uk-UA" i="1" dirty="0" err="1" smtClean="0"/>
              <a:t>сначала</a:t>
            </a:r>
            <a:r>
              <a:rPr lang="uk-UA" i="1" dirty="0" smtClean="0"/>
              <a:t> </a:t>
            </a:r>
            <a:r>
              <a:rPr lang="uk-UA" i="1" dirty="0" err="1"/>
              <a:t>надо</a:t>
            </a:r>
            <a:r>
              <a:rPr lang="uk-UA" i="1" dirty="0"/>
              <a:t> </a:t>
            </a:r>
            <a:r>
              <a:rPr lang="uk-UA" i="1" dirty="0" err="1"/>
              <a:t>иметь</a:t>
            </a:r>
            <a:r>
              <a:rPr lang="uk-UA" i="1" dirty="0"/>
              <a:t> хороший контакт с родителями, а дальше </a:t>
            </a:r>
            <a:r>
              <a:rPr lang="ru-RU" i="1" dirty="0"/>
              <a:t>они </a:t>
            </a:r>
            <a:r>
              <a:rPr lang="ru-RU" i="1" dirty="0" err="1"/>
              <a:t>будуть</a:t>
            </a:r>
            <a:r>
              <a:rPr lang="ru-RU" i="1" dirty="0"/>
              <a:t> работать. Нужно начинать работу с родителями, а потом </a:t>
            </a:r>
            <a:r>
              <a:rPr lang="ru-RU" i="1" dirty="0" smtClean="0"/>
              <a:t>дети». </a:t>
            </a:r>
          </a:p>
          <a:p>
            <a:pPr fontAlgn="base"/>
            <a:r>
              <a:rPr lang="uk-UA" i="1" dirty="0" smtClean="0"/>
              <a:t>«дитина </a:t>
            </a:r>
            <a:r>
              <a:rPr lang="uk-UA" i="1" dirty="0"/>
              <a:t>робить те, що чує в сім’ї. </a:t>
            </a:r>
            <a:r>
              <a:rPr lang="uk-UA" i="1" dirty="0" smtClean="0"/>
              <a:t> </a:t>
            </a:r>
            <a:r>
              <a:rPr lang="uk-UA" i="1" dirty="0"/>
              <a:t>Якщо батьки не налаштовані на те, щоб дитина не володіла державною мовою, тоді постає питання, що для чого вивчати українську </a:t>
            </a:r>
            <a:r>
              <a:rPr lang="uk-UA" i="1" dirty="0" smtClean="0"/>
              <a:t>мову».</a:t>
            </a:r>
            <a:endParaRPr lang="uk-UA" i="1" dirty="0"/>
          </a:p>
          <a:p>
            <a:endParaRPr lang="ru-RU" b="1" i="1"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2345566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err="1">
                <a:solidFill>
                  <a:schemeClr val="accent1">
                    <a:lumMod val="50000"/>
                  </a:schemeClr>
                </a:solidFill>
                <a:effectLst>
                  <a:outerShdw blurRad="38100" dist="38100" dir="2700000" algn="tl">
                    <a:srgbClr val="000000">
                      <a:alpha val="43137"/>
                    </a:srgbClr>
                  </a:outerShdw>
                </a:effectLst>
              </a:rPr>
              <a:t>Окремі</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результати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a:solidFill>
                  <a:schemeClr val="accent1">
                    <a:lumMod val="50000"/>
                  </a:schemeClr>
                </a:solidFill>
                <a:effectLst>
                  <a:outerShdw blurRad="38100" dist="38100" dir="2700000" algn="tl">
                    <a:srgbClr val="000000">
                      <a:alpha val="43137"/>
                    </a:srgbClr>
                  </a:outerShdw>
                </a:effectLst>
              </a:rPr>
              <a:t> </a:t>
            </a:r>
            <a:endParaRPr lang="uk-UA" dirty="0"/>
          </a:p>
        </p:txBody>
      </p:sp>
      <p:sp>
        <p:nvSpPr>
          <p:cNvPr id="6" name="Объект 5"/>
          <p:cNvSpPr>
            <a:spLocks noGrp="1"/>
          </p:cNvSpPr>
          <p:nvPr>
            <p:ph idx="1"/>
          </p:nvPr>
        </p:nvSpPr>
        <p:spPr>
          <a:xfrm>
            <a:off x="1097280" y="1737360"/>
            <a:ext cx="10058400" cy="4023360"/>
          </a:xfrm>
        </p:spPr>
        <p:txBody>
          <a:bodyPr>
            <a:normAutofit/>
          </a:bodyPr>
          <a:lstStyle/>
          <a:p>
            <a:r>
              <a:rPr lang="uk-UA" sz="2400" b="1" i="1" dirty="0"/>
              <a:t>Добрі практики</a:t>
            </a:r>
            <a:r>
              <a:rPr lang="uk-UA" sz="2400" i="1" dirty="0"/>
              <a:t>:</a:t>
            </a:r>
          </a:p>
          <a:p>
            <a:r>
              <a:rPr lang="uk-UA" sz="2400" i="1" dirty="0"/>
              <a:t>- у старших профільних класах вводити україномовні спецкурси </a:t>
            </a:r>
            <a:r>
              <a:rPr lang="uk-UA" sz="2400" i="1" dirty="0" smtClean="0"/>
              <a:t>в межах варіативної частини по </a:t>
            </a:r>
            <a:r>
              <a:rPr lang="uk-UA" sz="2400" i="1" dirty="0"/>
              <a:t>профільній </a:t>
            </a:r>
            <a:r>
              <a:rPr lang="uk-UA" sz="2400" i="1" dirty="0" smtClean="0"/>
              <a:t>термінології (користуються </a:t>
            </a:r>
            <a:r>
              <a:rPr lang="en-US" sz="2400" i="1" dirty="0" smtClean="0"/>
              <a:t>google </a:t>
            </a:r>
            <a:r>
              <a:rPr lang="uk-UA" sz="2400" i="1" dirty="0" smtClean="0"/>
              <a:t>для перекладу);</a:t>
            </a:r>
            <a:endParaRPr lang="uk-UA" sz="2400" i="1" dirty="0"/>
          </a:p>
          <a:p>
            <a:r>
              <a:rPr lang="uk-UA" sz="2400" i="1" dirty="0"/>
              <a:t>- можливості шкіл у підвищенні мотивації вичерпані і треба шукати інноваційний потенціал з-поза шкіл (табори, </a:t>
            </a:r>
            <a:r>
              <a:rPr lang="uk-UA" sz="2400" i="1" dirty="0" err="1"/>
              <a:t>мовні</a:t>
            </a:r>
            <a:r>
              <a:rPr lang="uk-UA" sz="2400" i="1" dirty="0"/>
              <a:t> школи, обміни учнями і вчителями);</a:t>
            </a:r>
          </a:p>
          <a:p>
            <a:r>
              <a:rPr lang="uk-UA" sz="2400" i="1" dirty="0"/>
              <a:t>- якість освіти – це результат цілісного освітнього середовища (свідомий директор, вчитель, мотивований учень, україномовний інформаційний простір)</a:t>
            </a:r>
          </a:p>
          <a:p>
            <a:endParaRPr lang="uk-UA" sz="2800" dirty="0" smtClean="0"/>
          </a:p>
          <a:p>
            <a:endParaRPr lang="uk-UA" sz="2800" dirty="0" smtClean="0"/>
          </a:p>
          <a:p>
            <a:endParaRPr lang="uk-UA" sz="2800" dirty="0" smtClean="0"/>
          </a:p>
          <a:p>
            <a:endParaRPr lang="uk-UA"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2586690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073" y="2761488"/>
            <a:ext cx="10187247" cy="1517904"/>
          </a:xfrm>
        </p:spPr>
        <p:txBody>
          <a:bodyPr>
            <a:noAutofit/>
          </a:bodyPr>
          <a:lstStyle/>
          <a:p>
            <a:r>
              <a:rPr lang="ru-RU" sz="5400" b="1" dirty="0" err="1" smtClean="0">
                <a:solidFill>
                  <a:schemeClr val="accent1">
                    <a:lumMod val="50000"/>
                  </a:schemeClr>
                </a:solidFill>
                <a:effectLst>
                  <a:outerShdw blurRad="38100" dist="38100" dir="2700000" algn="tl">
                    <a:srgbClr val="000000">
                      <a:alpha val="43137"/>
                    </a:srgbClr>
                  </a:outerShdw>
                </a:effectLst>
              </a:rPr>
              <a:t>Ситуація</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a:solidFill>
                  <a:schemeClr val="accent1">
                    <a:lumMod val="50000"/>
                  </a:schemeClr>
                </a:solidFill>
                <a:effectLst>
                  <a:outerShdw blurRad="38100" dist="38100" dir="2700000" algn="tl">
                    <a:srgbClr val="000000">
                      <a:alpha val="43137"/>
                    </a:srgbClr>
                  </a:outerShdw>
                </a:effectLst>
              </a:rPr>
              <a:t>з </a:t>
            </a:r>
            <a:r>
              <a:rPr lang="ru-RU" sz="5400" b="1" dirty="0" err="1">
                <a:solidFill>
                  <a:schemeClr val="accent1">
                    <a:lumMod val="50000"/>
                  </a:schemeClr>
                </a:solidFill>
                <a:effectLst>
                  <a:outerShdw blurRad="38100" dist="38100" dir="2700000" algn="tl">
                    <a:srgbClr val="000000">
                      <a:alpha val="43137"/>
                    </a:srgbClr>
                  </a:outerShdw>
                </a:effectLst>
              </a:rPr>
              <a:t>упровадженням</a:t>
            </a:r>
            <a:r>
              <a:rPr lang="ru-RU" sz="5400" b="1" dirty="0">
                <a:solidFill>
                  <a:schemeClr val="accent1">
                    <a:lumMod val="50000"/>
                  </a:schemeClr>
                </a:solidFill>
                <a:effectLst>
                  <a:outerShdw blurRad="38100" dist="38100" dir="2700000" algn="tl">
                    <a:srgbClr val="000000">
                      <a:alpha val="43137"/>
                    </a:srgbClr>
                  </a:outerShdw>
                </a:effectLst>
              </a:rPr>
              <a:t> </a:t>
            </a:r>
            <a:r>
              <a:rPr lang="ru-RU" sz="5400" b="1" dirty="0" smtClean="0">
                <a:solidFill>
                  <a:schemeClr val="accent1">
                    <a:lumMod val="50000"/>
                  </a:schemeClr>
                </a:solidFill>
                <a:effectLst>
                  <a:outerShdw blurRad="38100" dist="38100" dir="2700000" algn="tl">
                    <a:srgbClr val="000000">
                      <a:alpha val="43137"/>
                    </a:srgbClr>
                  </a:outerShdw>
                </a:effectLst>
              </a:rPr>
              <a:t/>
            </a:r>
            <a:br>
              <a:rPr lang="ru-RU" sz="5400" b="1" dirty="0" smtClean="0">
                <a:solidFill>
                  <a:schemeClr val="accent1">
                    <a:lumMod val="50000"/>
                  </a:schemeClr>
                </a:solidFill>
                <a:effectLst>
                  <a:outerShdw blurRad="38100" dist="38100" dir="2700000" algn="tl">
                    <a:srgbClr val="000000">
                      <a:alpha val="43137"/>
                    </a:srgbClr>
                  </a:outerShdw>
                </a:effectLst>
              </a:rPr>
            </a:br>
            <a:r>
              <a:rPr lang="ru-RU" sz="5400" b="1" dirty="0" err="1" smtClean="0">
                <a:solidFill>
                  <a:schemeClr val="accent1">
                    <a:lumMod val="50000"/>
                  </a:schemeClr>
                </a:solidFill>
                <a:effectLst>
                  <a:outerShdw blurRad="38100" dist="38100" dir="2700000" algn="tl">
                    <a:srgbClr val="000000">
                      <a:alpha val="43137"/>
                    </a:srgbClr>
                  </a:outerShdw>
                </a:effectLst>
              </a:rPr>
              <a:t>мовної</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статті</a:t>
            </a:r>
            <a:r>
              <a:rPr lang="ru-RU" sz="5400" b="1" dirty="0">
                <a:solidFill>
                  <a:schemeClr val="accent1">
                    <a:lumMod val="50000"/>
                  </a:schemeClr>
                </a:solidFill>
                <a:effectLst>
                  <a:outerShdw blurRad="38100" dist="38100" dir="2700000" algn="tl">
                    <a:srgbClr val="000000">
                      <a:alpha val="43137"/>
                    </a:srgbClr>
                  </a:outerShdw>
                </a:effectLst>
              </a:rPr>
              <a:t> Закону «Про </a:t>
            </a:r>
            <a:r>
              <a:rPr lang="ru-RU" sz="5400" b="1" dirty="0" err="1">
                <a:solidFill>
                  <a:schemeClr val="accent1">
                    <a:lumMod val="50000"/>
                  </a:schemeClr>
                </a:solidFill>
                <a:effectLst>
                  <a:outerShdw blurRad="38100" dist="38100" dir="2700000" algn="tl">
                    <a:srgbClr val="000000">
                      <a:alpha val="43137"/>
                    </a:srgbClr>
                  </a:outerShdw>
                </a:effectLst>
              </a:rPr>
              <a:t>освіту</a:t>
            </a:r>
            <a:r>
              <a:rPr lang="ru-RU" sz="5400" b="1" dirty="0">
                <a:solidFill>
                  <a:schemeClr val="accent1">
                    <a:lumMod val="50000"/>
                  </a:schemeClr>
                </a:solidFill>
                <a:effectLst>
                  <a:outerShdw blurRad="38100" dist="38100" dir="2700000" algn="tl">
                    <a:srgbClr val="000000">
                      <a:alpha val="43137"/>
                    </a:srgbClr>
                  </a:outerShdw>
                </a:effectLst>
              </a:rPr>
              <a:t>» у </a:t>
            </a:r>
            <a:r>
              <a:rPr lang="ru-RU" sz="5400" b="1" dirty="0" err="1" smtClean="0">
                <a:solidFill>
                  <a:schemeClr val="accent1">
                    <a:lumMod val="50000"/>
                  </a:schemeClr>
                </a:solidFill>
                <a:effectLst>
                  <a:outerShdw blurRad="38100" dist="38100" dir="2700000" algn="tl">
                    <a:srgbClr val="000000">
                      <a:alpha val="43137"/>
                    </a:srgbClr>
                  </a:outerShdw>
                </a:effectLst>
              </a:rPr>
              <a:t>Чернівецькій</a:t>
            </a:r>
            <a:r>
              <a:rPr lang="ru-RU" sz="5400" b="1" dirty="0" smtClean="0">
                <a:solidFill>
                  <a:schemeClr val="accent1">
                    <a:lumMod val="50000"/>
                  </a:schemeClr>
                </a:solidFill>
                <a:effectLst>
                  <a:outerShdw blurRad="38100" dist="38100" dir="2700000" algn="tl">
                    <a:srgbClr val="000000">
                      <a:alpha val="43137"/>
                    </a:srgbClr>
                  </a:outerShdw>
                </a:effectLst>
              </a:rPr>
              <a:t> </a:t>
            </a:r>
            <a:r>
              <a:rPr lang="ru-RU" sz="5400" b="1" dirty="0" err="1">
                <a:solidFill>
                  <a:schemeClr val="accent1">
                    <a:lumMod val="50000"/>
                  </a:schemeClr>
                </a:solidFill>
                <a:effectLst>
                  <a:outerShdw blurRad="38100" dist="38100" dir="2700000" algn="tl">
                    <a:srgbClr val="000000">
                      <a:alpha val="43137"/>
                    </a:srgbClr>
                  </a:outerShdw>
                </a:effectLst>
              </a:rPr>
              <a:t>області</a:t>
            </a:r>
            <a:endParaRPr lang="ru-RU" sz="54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100051" y="4455619"/>
            <a:ext cx="10058400" cy="2004165"/>
          </a:xfrm>
        </p:spPr>
        <p:txBody>
          <a:bodyPr>
            <a:normAutofit/>
          </a:bodyPr>
          <a:lstStyle/>
          <a:p>
            <a:r>
              <a:rPr lang="ru-RU" dirty="0" err="1" smtClean="0">
                <a:solidFill>
                  <a:schemeClr val="tx1"/>
                </a:solidFill>
              </a:rPr>
              <a:t>Тетяна</a:t>
            </a:r>
            <a:r>
              <a:rPr lang="ru-RU" dirty="0" smtClean="0">
                <a:solidFill>
                  <a:schemeClr val="tx1"/>
                </a:solidFill>
              </a:rPr>
              <a:t> </a:t>
            </a:r>
            <a:r>
              <a:rPr lang="ru-RU" dirty="0" err="1" smtClean="0">
                <a:solidFill>
                  <a:schemeClr val="tx1"/>
                </a:solidFill>
              </a:rPr>
              <a:t>Медіна</a:t>
            </a:r>
            <a:r>
              <a:rPr lang="ru-RU" dirty="0" smtClean="0"/>
              <a:t>, </a:t>
            </a:r>
            <a:r>
              <a:rPr lang="ru-RU" dirty="0"/>
              <a:t>доцент </a:t>
            </a:r>
            <a:r>
              <a:rPr lang="ru-RU" dirty="0" err="1"/>
              <a:t>кафедри</a:t>
            </a:r>
            <a:r>
              <a:rPr lang="ru-RU" dirty="0"/>
              <a:t> </a:t>
            </a:r>
            <a:r>
              <a:rPr lang="ru-RU" dirty="0" err="1" smtClean="0"/>
              <a:t>соціології</a:t>
            </a:r>
            <a:r>
              <a:rPr lang="ru-RU" dirty="0" smtClean="0"/>
              <a:t>, </a:t>
            </a:r>
            <a:r>
              <a:rPr lang="ru-RU" dirty="0" err="1" smtClean="0"/>
              <a:t>соціального</a:t>
            </a:r>
            <a:r>
              <a:rPr lang="ru-RU" dirty="0" smtClean="0"/>
              <a:t> </a:t>
            </a:r>
            <a:r>
              <a:rPr lang="ru-RU" dirty="0" err="1" smtClean="0"/>
              <a:t>забезпечення</a:t>
            </a:r>
            <a:r>
              <a:rPr lang="ru-RU" dirty="0" smtClean="0"/>
              <a:t> та </a:t>
            </a:r>
            <a:r>
              <a:rPr lang="ru-RU" dirty="0" err="1" smtClean="0"/>
              <a:t>публічного</a:t>
            </a:r>
            <a:r>
              <a:rPr lang="ru-RU" dirty="0" smtClean="0"/>
              <a:t> </a:t>
            </a:r>
            <a:r>
              <a:rPr lang="ru-RU" dirty="0" err="1" smtClean="0"/>
              <a:t>управління</a:t>
            </a:r>
            <a:r>
              <a:rPr lang="ru-RU" dirty="0" smtClean="0"/>
              <a:t> </a:t>
            </a:r>
            <a:r>
              <a:rPr lang="ru-RU" dirty="0" err="1" smtClean="0"/>
              <a:t>чернівецького</a:t>
            </a:r>
            <a:r>
              <a:rPr lang="ru-RU" dirty="0" smtClean="0"/>
              <a:t> </a:t>
            </a:r>
            <a:r>
              <a:rPr lang="ru-RU" dirty="0" err="1"/>
              <a:t>національного</a:t>
            </a:r>
            <a:r>
              <a:rPr lang="ru-RU" dirty="0"/>
              <a:t> </a:t>
            </a:r>
            <a:r>
              <a:rPr lang="ru-RU" dirty="0" err="1" smtClean="0"/>
              <a:t>університету</a:t>
            </a:r>
            <a:r>
              <a:rPr lang="ru-RU" dirty="0" smtClean="0"/>
              <a:t> </a:t>
            </a:r>
            <a:r>
              <a:rPr lang="ru-RU" dirty="0" err="1" smtClean="0"/>
              <a:t>імені</a:t>
            </a:r>
            <a:r>
              <a:rPr lang="ru-RU" dirty="0" smtClean="0"/>
              <a:t> </a:t>
            </a:r>
            <a:r>
              <a:rPr lang="ru-RU" dirty="0" err="1" smtClean="0"/>
              <a:t>юрія</a:t>
            </a:r>
            <a:r>
              <a:rPr lang="ru-RU" dirty="0" smtClean="0"/>
              <a:t> </a:t>
            </a:r>
            <a:r>
              <a:rPr lang="ru-RU" dirty="0" err="1" smtClean="0"/>
              <a:t>федьковича</a:t>
            </a:r>
            <a:endParaRPr lang="ru-RU" dirty="0"/>
          </a:p>
          <a:p>
            <a:r>
              <a:rPr lang="uk-UA" b="1" dirty="0" err="1">
                <a:solidFill>
                  <a:schemeClr val="tx1"/>
                </a:solidFill>
              </a:rPr>
              <a:t>Марін</a:t>
            </a:r>
            <a:r>
              <a:rPr lang="uk-UA" b="1" dirty="0">
                <a:solidFill>
                  <a:schemeClr val="tx1"/>
                </a:solidFill>
              </a:rPr>
              <a:t> Герман</a:t>
            </a:r>
            <a:r>
              <a:rPr lang="uk-UA" dirty="0"/>
              <a:t>, </a:t>
            </a:r>
            <a:r>
              <a:rPr lang="ru-RU" dirty="0"/>
              <a:t>ГО "МЕДІА ЦЕНТР "БУКПРЕСС"</a:t>
            </a:r>
            <a:r>
              <a:rPr lang="uk-UA" dirty="0"/>
              <a:t>, голова, кандидат політичних наук</a:t>
            </a:r>
            <a:endParaRPr lang="ru-RU" dirty="0"/>
          </a:p>
          <a:p>
            <a:endParaRPr lang="ru-RU" dirty="0"/>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pic>
        <p:nvPicPr>
          <p:cNvPr id="5" name="Picture 2" descr="ÐÐ°ÑÑÐ¸Ð½ÐºÐ¸ Ð¿Ð¾ Ð·Ð°Ð¿ÑÐ¾ÑÑ Ñ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 y="-66917"/>
            <a:ext cx="6089904" cy="218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7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17584"/>
            <a:ext cx="9302552" cy="1682151"/>
          </a:xfrm>
        </p:spPr>
        <p:txBody>
          <a:bodyPr>
            <a:noAutofit/>
          </a:bodyPr>
          <a:lstStyle/>
          <a:p>
            <a:r>
              <a:rPr lang="ru-RU" sz="6600" b="1" dirty="0" err="1" smtClean="0">
                <a:solidFill>
                  <a:schemeClr val="accent1">
                    <a:lumMod val="50000"/>
                  </a:schemeClr>
                </a:solidFill>
                <a:effectLst>
                  <a:outerShdw blurRad="38100" dist="38100" dir="2700000" algn="tl">
                    <a:srgbClr val="000000">
                      <a:alpha val="43137"/>
                    </a:srgbClr>
                  </a:outerShdw>
                </a:effectLst>
              </a:rPr>
              <a:t>Меседж</a:t>
            </a:r>
            <a:r>
              <a:rPr lang="uk-UA" sz="6600" b="1" dirty="0">
                <a:solidFill>
                  <a:schemeClr val="accent1">
                    <a:lumMod val="50000"/>
                  </a:schemeClr>
                </a:solidFill>
                <a:effectLst>
                  <a:outerShdw blurRad="38100" dist="38100" dir="2700000" algn="tl">
                    <a:srgbClr val="000000">
                      <a:alpha val="43137"/>
                    </a:srgbClr>
                  </a:outerShdw>
                </a:effectLst>
              </a:rPr>
              <a:t>і</a:t>
            </a:r>
            <a:r>
              <a:rPr lang="ro-RO" sz="6600" b="1" dirty="0" smtClean="0">
                <a:solidFill>
                  <a:schemeClr val="accent1">
                    <a:lumMod val="50000"/>
                  </a:schemeClr>
                </a:solidFill>
                <a:effectLst>
                  <a:outerShdw blurRad="38100" dist="38100" dir="2700000" algn="tl">
                    <a:srgbClr val="000000">
                      <a:alpha val="43137"/>
                    </a:srgbClr>
                  </a:outerShdw>
                </a:effectLst>
              </a:rPr>
              <a:t> </a:t>
            </a:r>
            <a:r>
              <a:rPr lang="ru-RU" sz="6600" b="1" dirty="0" smtClean="0">
                <a:solidFill>
                  <a:schemeClr val="accent1">
                    <a:lumMod val="50000"/>
                  </a:schemeClr>
                </a:solidFill>
                <a:effectLst>
                  <a:outerShdw blurRad="38100" dist="38100" dir="2700000" algn="tl">
                    <a:srgbClr val="000000">
                      <a:alpha val="43137"/>
                    </a:srgbClr>
                  </a:outerShdw>
                </a:effectLst>
              </a:rPr>
              <a:t> </a:t>
            </a:r>
            <a:r>
              <a:rPr lang="ru-RU" sz="6600" b="1" dirty="0" err="1" smtClean="0">
                <a:solidFill>
                  <a:schemeClr val="accent1">
                    <a:lumMod val="50000"/>
                  </a:schemeClr>
                </a:solidFill>
                <a:effectLst>
                  <a:outerShdw blurRad="38100" dist="38100" dir="2700000" algn="tl">
                    <a:srgbClr val="000000">
                      <a:alpha val="43137"/>
                    </a:srgbClr>
                  </a:outerShdw>
                </a:effectLst>
              </a:rPr>
              <a:t>україномовних</a:t>
            </a:r>
            <a:r>
              <a:rPr lang="ru-RU" sz="6600" b="1" dirty="0" smtClean="0">
                <a:solidFill>
                  <a:schemeClr val="accent1">
                    <a:lumMod val="50000"/>
                  </a:schemeClr>
                </a:solidFill>
                <a:effectLst>
                  <a:outerShdw blurRad="38100" dist="38100" dir="2700000" algn="tl">
                    <a:srgbClr val="000000">
                      <a:alpha val="43137"/>
                    </a:srgbClr>
                  </a:outerShdw>
                </a:effectLst>
              </a:rPr>
              <a:t> </a:t>
            </a:r>
            <a:r>
              <a:rPr lang="ru-RU" sz="6600" b="1" dirty="0" err="1" smtClean="0">
                <a:solidFill>
                  <a:schemeClr val="accent1">
                    <a:lumMod val="50000"/>
                  </a:schemeClr>
                </a:solidFill>
                <a:effectLst>
                  <a:outerShdw blurRad="38100" dist="38100" dir="2700000" algn="tl">
                    <a:srgbClr val="000000">
                      <a:alpha val="43137"/>
                    </a:srgbClr>
                  </a:outerShdw>
                </a:effectLst>
              </a:rPr>
              <a:t>видань</a:t>
            </a:r>
            <a:r>
              <a:rPr lang="ru-RU" sz="6600" b="1" dirty="0" smtClean="0">
                <a:solidFill>
                  <a:schemeClr val="accent1">
                    <a:lumMod val="50000"/>
                  </a:schemeClr>
                </a:solidFill>
                <a:effectLst>
                  <a:outerShdw blurRad="38100" dist="38100" dir="2700000" algn="tl">
                    <a:srgbClr val="000000">
                      <a:alpha val="43137"/>
                    </a:srgbClr>
                  </a:outerShdw>
                </a:effectLst>
              </a:rPr>
              <a:t>: </a:t>
            </a:r>
            <a:endParaRPr lang="ru-RU" sz="6600" b="1"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095555" y="2398143"/>
            <a:ext cx="10515600" cy="2656935"/>
          </a:xfrm>
          <a:solidFill>
            <a:srgbClr val="FFFFCC"/>
          </a:solidFill>
        </p:spPr>
        <p:style>
          <a:lnRef idx="1">
            <a:schemeClr val="accent5"/>
          </a:lnRef>
          <a:fillRef idx="2">
            <a:schemeClr val="accent5"/>
          </a:fillRef>
          <a:effectRef idx="1">
            <a:schemeClr val="accent5"/>
          </a:effectRef>
          <a:fontRef idx="minor">
            <a:schemeClr val="dk1"/>
          </a:fontRef>
        </p:style>
        <p:txBody>
          <a:bodyPr>
            <a:normAutofit/>
          </a:bodyPr>
          <a:lstStyle/>
          <a:p>
            <a:pPr marL="457200" indent="-457200">
              <a:buFont typeface="Arial" pitchFamily="34" charset="0"/>
              <a:buChar char="•"/>
            </a:pPr>
            <a:r>
              <a:rPr lang="uk-UA" dirty="0" smtClean="0">
                <a:solidFill>
                  <a:schemeClr val="tx1"/>
                </a:solidFill>
              </a:rPr>
              <a:t>«ІНТЕГРАЦІЯ національних меншин» </a:t>
            </a:r>
          </a:p>
          <a:p>
            <a:pPr marL="457200" indent="-457200">
              <a:buFont typeface="Arial" pitchFamily="34" charset="0"/>
              <a:buChar char="•"/>
            </a:pPr>
            <a:r>
              <a:rPr lang="uk-UA" dirty="0" smtClean="0">
                <a:solidFill>
                  <a:schemeClr val="tx1"/>
                </a:solidFill>
              </a:rPr>
              <a:t>«12-річне навчання»</a:t>
            </a:r>
          </a:p>
          <a:p>
            <a:pPr marL="457200" indent="-457200">
              <a:buFont typeface="Arial" pitchFamily="34" charset="0"/>
              <a:buChar char="•"/>
            </a:pPr>
            <a:r>
              <a:rPr lang="uk-UA" dirty="0" smtClean="0">
                <a:solidFill>
                  <a:schemeClr val="tx1"/>
                </a:solidFill>
              </a:rPr>
              <a:t>«Вивчення меншинами державної мови»</a:t>
            </a:r>
          </a:p>
          <a:p>
            <a:pPr marL="457200" indent="-457200">
              <a:buFont typeface="Arial" pitchFamily="34" charset="0"/>
              <a:buChar char="•"/>
            </a:pPr>
            <a:r>
              <a:rPr lang="uk-UA" dirty="0" smtClean="0">
                <a:solidFill>
                  <a:schemeClr val="tx1"/>
                </a:solidFill>
              </a:rPr>
              <a:t>«Погані результати </a:t>
            </a:r>
            <a:r>
              <a:rPr lang="uk-UA" dirty="0" err="1" smtClean="0">
                <a:solidFill>
                  <a:schemeClr val="tx1"/>
                </a:solidFill>
              </a:rPr>
              <a:t>зно</a:t>
            </a:r>
            <a:r>
              <a:rPr lang="uk-UA" dirty="0" smtClean="0">
                <a:solidFill>
                  <a:schemeClr val="tx1"/>
                </a:solidFill>
              </a:rPr>
              <a:t> в </a:t>
            </a:r>
            <a:r>
              <a:rPr lang="uk-UA" dirty="0" err="1" smtClean="0">
                <a:solidFill>
                  <a:schemeClr val="tx1"/>
                </a:solidFill>
              </a:rPr>
              <a:t>румуномовних</a:t>
            </a:r>
            <a:r>
              <a:rPr lang="uk-UA" dirty="0" smtClean="0">
                <a:solidFill>
                  <a:schemeClr val="tx1"/>
                </a:solidFill>
              </a:rPr>
              <a:t> школах»</a:t>
            </a:r>
            <a:endParaRPr lang="ru-RU" dirty="0">
              <a:solidFill>
                <a:schemeClr val="tx1"/>
              </a:solidFill>
            </a:endParaRPr>
          </a:p>
        </p:txBody>
      </p:sp>
      <p:pic>
        <p:nvPicPr>
          <p:cNvPr id="1026" name="Picture 2" descr="C:\Users\Herman Family\Desktop\1523444111_1499167353_dsc_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8512">
            <a:off x="6694740" y="4274138"/>
            <a:ext cx="3810001" cy="2528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rman Family\Desktop\At62Vj7DUInxN00aDU2z.r420x2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4673">
            <a:off x="2279267" y="4598335"/>
            <a:ext cx="4000501" cy="2037606"/>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285707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6600" b="1" dirty="0" smtClean="0">
                <a:solidFill>
                  <a:schemeClr val="accent1">
                    <a:lumMod val="50000"/>
                  </a:schemeClr>
                </a:solidFill>
                <a:effectLst>
                  <a:outerShdw blurRad="38100" dist="38100" dir="2700000" algn="tl">
                    <a:srgbClr val="000000">
                      <a:alpha val="43137"/>
                    </a:srgbClr>
                  </a:outerShdw>
                </a:effectLst>
              </a:rPr>
              <a:t>Меседжі </a:t>
            </a:r>
            <a:r>
              <a:rPr lang="uk-UA" sz="6600" b="1" dirty="0" err="1">
                <a:solidFill>
                  <a:schemeClr val="accent1">
                    <a:lumMod val="50000"/>
                  </a:schemeClr>
                </a:solidFill>
                <a:effectLst>
                  <a:outerShdw blurRad="38100" dist="38100" dir="2700000" algn="tl">
                    <a:srgbClr val="000000">
                      <a:alpha val="43137"/>
                    </a:srgbClr>
                  </a:outerShdw>
                </a:effectLst>
              </a:rPr>
              <a:t>румуномовних</a:t>
            </a:r>
            <a:r>
              <a:rPr lang="uk-UA" sz="6600" b="1" dirty="0">
                <a:solidFill>
                  <a:schemeClr val="accent1">
                    <a:lumMod val="50000"/>
                  </a:schemeClr>
                </a:solidFill>
                <a:effectLst>
                  <a:outerShdw blurRad="38100" dist="38100" dir="2700000" algn="tl">
                    <a:srgbClr val="000000">
                      <a:alpha val="43137"/>
                    </a:srgbClr>
                  </a:outerShdw>
                </a:effectLst>
              </a:rPr>
              <a:t> </a:t>
            </a:r>
            <a:r>
              <a:rPr lang="uk-UA" sz="6600" b="1" dirty="0" smtClean="0">
                <a:solidFill>
                  <a:schemeClr val="accent1">
                    <a:lumMod val="50000"/>
                  </a:schemeClr>
                </a:solidFill>
                <a:effectLst>
                  <a:outerShdw blurRad="38100" dist="38100" dir="2700000" algn="tl">
                    <a:srgbClr val="000000">
                      <a:alpha val="43137"/>
                    </a:srgbClr>
                  </a:outerShdw>
                </a:effectLst>
              </a:rPr>
              <a:t>видань:</a:t>
            </a:r>
            <a:endParaRPr lang="ru-RU" sz="6600"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011680" y="1904318"/>
            <a:ext cx="8229600" cy="2908920"/>
          </a:xfrm>
          <a:solidFill>
            <a:srgbClr val="FFFFCC"/>
          </a:solidFill>
        </p:spPr>
        <p:style>
          <a:lnRef idx="1">
            <a:schemeClr val="accent5"/>
          </a:lnRef>
          <a:fillRef idx="2">
            <a:schemeClr val="accent5"/>
          </a:fillRef>
          <a:effectRef idx="1">
            <a:schemeClr val="accent5"/>
          </a:effectRef>
          <a:fontRef idx="minor">
            <a:schemeClr val="dk1"/>
          </a:fontRef>
        </p:style>
        <p:txBody>
          <a:bodyPr>
            <a:normAutofit/>
          </a:bodyPr>
          <a:lstStyle/>
          <a:p>
            <a:r>
              <a:rPr lang="uk-UA" sz="2800" dirty="0" smtClean="0"/>
              <a:t>«порушення прав на навчання рідною мовою»</a:t>
            </a:r>
          </a:p>
          <a:p>
            <a:r>
              <a:rPr lang="uk-UA" sz="2800" dirty="0" smtClean="0"/>
              <a:t>«асиміляторська політика Києва»</a:t>
            </a:r>
          </a:p>
          <a:p>
            <a:r>
              <a:rPr lang="uk-UA" sz="2800" dirty="0" smtClean="0"/>
              <a:t>«відсутність консультацій з меншинами при прийнятті законів»</a:t>
            </a:r>
          </a:p>
          <a:p>
            <a:r>
              <a:rPr lang="uk-UA" sz="2800" dirty="0" smtClean="0"/>
              <a:t>«порушення конституції України»</a:t>
            </a:r>
            <a:endParaRPr lang="ru-RU" sz="2800" dirty="0"/>
          </a:p>
        </p:txBody>
      </p:sp>
      <p:pic>
        <p:nvPicPr>
          <p:cNvPr id="2050" name="Picture 2" descr="C:\Users\Herman Family\Desktop\14714958_1104284333001547_905634579911912174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89179">
            <a:off x="1779036" y="4984579"/>
            <a:ext cx="3096344" cy="12193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rman Family\Desktop\zorile-bucovin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076" y="4653137"/>
            <a:ext cx="3606924" cy="1882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erman Family\Desktop\BTtNpdVR_4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856" y="4816666"/>
            <a:ext cx="1768554" cy="1768554"/>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644076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b="1" dirty="0" smtClean="0">
                <a:solidFill>
                  <a:schemeClr val="accent1">
                    <a:lumMod val="50000"/>
                  </a:schemeClr>
                </a:solidFill>
                <a:effectLst>
                  <a:outerShdw blurRad="38100" dist="38100" dir="2700000" algn="tl">
                    <a:srgbClr val="000000">
                      <a:alpha val="43137"/>
                    </a:srgbClr>
                  </a:outerShdw>
                </a:effectLst>
              </a:rPr>
              <a:t>Тенденції:</a:t>
            </a:r>
            <a:endParaRPr lang="ru-RU" sz="6600" b="1" dirty="0">
              <a:solidFill>
                <a:schemeClr val="accent1">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66750" y="1737360"/>
            <a:ext cx="9753600" cy="4388804"/>
          </a:xfrm>
          <a:solidFill>
            <a:srgbClr val="FFFFCC"/>
          </a:solidFill>
        </p:spPr>
        <p:style>
          <a:lnRef idx="1">
            <a:schemeClr val="accent1"/>
          </a:lnRef>
          <a:fillRef idx="2">
            <a:schemeClr val="accent1"/>
          </a:fillRef>
          <a:effectRef idx="1">
            <a:schemeClr val="accent1"/>
          </a:effectRef>
          <a:fontRef idx="minor">
            <a:schemeClr val="dk1"/>
          </a:fontRef>
        </p:style>
        <p:txBody>
          <a:bodyPr>
            <a:noAutofit/>
          </a:bodyPr>
          <a:lstStyle/>
          <a:p>
            <a:pPr marL="360000" indent="457200">
              <a:lnSpc>
                <a:spcPct val="100000"/>
              </a:lnSpc>
              <a:spcBef>
                <a:spcPts val="0"/>
              </a:spcBef>
              <a:spcAft>
                <a:spcPts val="0"/>
              </a:spcAft>
            </a:pPr>
            <a:r>
              <a:rPr lang="uk-UA" sz="2800" dirty="0" smtClean="0"/>
              <a:t>під час дискусій реформи освіти в інформаційному просторі області сформувалася певна комунікативна прірва</a:t>
            </a:r>
          </a:p>
          <a:p>
            <a:pPr marL="360000" indent="457200">
              <a:lnSpc>
                <a:spcPct val="100000"/>
              </a:lnSpc>
              <a:spcBef>
                <a:spcPts val="0"/>
              </a:spcBef>
              <a:spcAft>
                <a:spcPts val="0"/>
              </a:spcAft>
            </a:pPr>
            <a:r>
              <a:rPr lang="uk-UA" sz="2800" dirty="0" smtClean="0"/>
              <a:t> </a:t>
            </a:r>
          </a:p>
          <a:p>
            <a:pPr marL="360000" indent="457200">
              <a:lnSpc>
                <a:spcPct val="100000"/>
              </a:lnSpc>
              <a:spcBef>
                <a:spcPts val="0"/>
              </a:spcBef>
              <a:spcAft>
                <a:spcPts val="0"/>
              </a:spcAft>
            </a:pPr>
            <a:r>
              <a:rPr lang="uk-UA" sz="2800" dirty="0" err="1" smtClean="0"/>
              <a:t>румуномовні</a:t>
            </a:r>
            <a:r>
              <a:rPr lang="uk-UA" sz="2800" dirty="0" smtClean="0"/>
              <a:t> та україномовні оточили себе ізольованими цільовими групами, які майже не сприймали аргументи іншої сторони</a:t>
            </a:r>
          </a:p>
          <a:p>
            <a:pPr marL="360000" indent="457200">
              <a:lnSpc>
                <a:spcPct val="100000"/>
              </a:lnSpc>
              <a:spcBef>
                <a:spcPts val="0"/>
              </a:spcBef>
              <a:spcAft>
                <a:spcPts val="0"/>
              </a:spcAft>
            </a:pPr>
            <a:r>
              <a:rPr lang="uk-UA" sz="2800" dirty="0" smtClean="0"/>
              <a:t> </a:t>
            </a:r>
          </a:p>
          <a:p>
            <a:pPr marL="360000" indent="457200">
              <a:lnSpc>
                <a:spcPct val="100000"/>
              </a:lnSpc>
              <a:spcBef>
                <a:spcPts val="0"/>
              </a:spcBef>
              <a:spcAft>
                <a:spcPts val="0"/>
              </a:spcAft>
            </a:pPr>
            <a:r>
              <a:rPr lang="uk-UA" sz="2800" dirty="0" smtClean="0"/>
              <a:t>україномовні видання ігнорували критичні реакції національних меншин, а </a:t>
            </a:r>
            <a:r>
              <a:rPr lang="uk-UA" sz="2800" dirty="0" err="1" smtClean="0"/>
              <a:t>румуномовні</a:t>
            </a:r>
            <a:r>
              <a:rPr lang="uk-UA" sz="2800" dirty="0" smtClean="0"/>
              <a:t> – критично подавали офіційні позиції української влади</a:t>
            </a:r>
            <a:endParaRPr lang="uk-UA"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896530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6196"/>
          </a:xfrm>
        </p:spPr>
        <p:txBody>
          <a:bodyPr>
            <a:normAutofit fontScale="90000"/>
          </a:bodyPr>
          <a:lstStyle/>
          <a:p>
            <a:endParaRPr lang="ru-RU" dirty="0"/>
          </a:p>
        </p:txBody>
      </p:sp>
      <p:sp>
        <p:nvSpPr>
          <p:cNvPr id="3" name="Объект 2"/>
          <p:cNvSpPr>
            <a:spLocks noGrp="1"/>
          </p:cNvSpPr>
          <p:nvPr>
            <p:ph idx="1"/>
          </p:nvPr>
        </p:nvSpPr>
        <p:spPr>
          <a:xfrm>
            <a:off x="838200" y="569343"/>
            <a:ext cx="10515600" cy="5607620"/>
          </a:xfrm>
        </p:spPr>
        <p:txBody>
          <a:bodyPr/>
          <a:lstStyle/>
          <a:p>
            <a:pPr algn="just"/>
            <a:r>
              <a:rPr lang="uk-UA" sz="2800" dirty="0">
                <a:solidFill>
                  <a:schemeClr val="tx1"/>
                </a:solidFill>
              </a:rPr>
              <a:t>Учні вважають, що володіють українською мовою </a:t>
            </a:r>
            <a:r>
              <a:rPr lang="uk-UA" sz="2800" b="1" dirty="0">
                <a:solidFill>
                  <a:schemeClr val="tx1"/>
                </a:solidFill>
              </a:rPr>
              <a:t>на достатньому рівні </a:t>
            </a:r>
            <a:r>
              <a:rPr lang="uk-UA" sz="2800" dirty="0">
                <a:solidFill>
                  <a:schemeClr val="tx1"/>
                </a:solidFill>
              </a:rPr>
              <a:t>і що </a:t>
            </a:r>
            <a:r>
              <a:rPr lang="uk-UA" sz="2800" b="1" dirty="0">
                <a:solidFill>
                  <a:schemeClr val="tx1"/>
                </a:solidFill>
              </a:rPr>
              <a:t>мова не є перешкодою </a:t>
            </a:r>
            <a:r>
              <a:rPr lang="uk-UA" sz="2800" dirty="0">
                <a:solidFill>
                  <a:schemeClr val="tx1"/>
                </a:solidFill>
              </a:rPr>
              <a:t>для вступу у заклади вищої освіти.</a:t>
            </a:r>
            <a:endParaRPr lang="ru-RU" sz="2800" dirty="0">
              <a:solidFill>
                <a:schemeClr val="tx1"/>
              </a:solidFill>
            </a:endParaRPr>
          </a:p>
          <a:p>
            <a:pPr algn="just"/>
            <a:r>
              <a:rPr lang="uk-UA" sz="2800" dirty="0">
                <a:solidFill>
                  <a:schemeClr val="tx1"/>
                </a:solidFill>
              </a:rPr>
              <a:t>Мовою освітнього процесу у </a:t>
            </a:r>
            <a:r>
              <a:rPr lang="uk-UA" sz="2800" dirty="0" err="1">
                <a:solidFill>
                  <a:schemeClr val="tx1"/>
                </a:solidFill>
              </a:rPr>
              <a:t>румуномовних</a:t>
            </a:r>
            <a:r>
              <a:rPr lang="uk-UA" sz="2800" dirty="0">
                <a:solidFill>
                  <a:schemeClr val="tx1"/>
                </a:solidFill>
              </a:rPr>
              <a:t> школах, на думку учнів цих шкіл, має бути </a:t>
            </a:r>
            <a:r>
              <a:rPr lang="uk-UA" sz="2800" b="1" dirty="0">
                <a:solidFill>
                  <a:schemeClr val="tx1"/>
                </a:solidFill>
              </a:rPr>
              <a:t>румунська</a:t>
            </a:r>
            <a:r>
              <a:rPr lang="uk-UA" sz="2800" dirty="0">
                <a:solidFill>
                  <a:schemeClr val="tx1"/>
                </a:solidFill>
              </a:rPr>
              <a:t>.</a:t>
            </a:r>
          </a:p>
          <a:p>
            <a:pPr algn="just"/>
            <a:r>
              <a:rPr lang="uk-UA" sz="2800" dirty="0">
                <a:solidFill>
                  <a:schemeClr val="tx1"/>
                </a:solidFill>
              </a:rPr>
              <a:t>Спостерігається </a:t>
            </a:r>
            <a:r>
              <a:rPr lang="uk-UA" sz="2800" b="1" dirty="0">
                <a:solidFill>
                  <a:schemeClr val="tx1"/>
                </a:solidFill>
              </a:rPr>
              <a:t>амбівалентність поглядів</a:t>
            </a:r>
            <a:r>
              <a:rPr lang="uk-UA" sz="2800" dirty="0">
                <a:solidFill>
                  <a:schemeClr val="tx1"/>
                </a:solidFill>
              </a:rPr>
              <a:t>. Існують думки, що вивчення української мови від початку навчання  покращить рівень її знання.</a:t>
            </a:r>
          </a:p>
          <a:p>
            <a:pPr algn="just"/>
            <a:r>
              <a:rPr lang="uk-UA" sz="2800" dirty="0">
                <a:solidFill>
                  <a:schemeClr val="tx1"/>
                </a:solidFill>
              </a:rPr>
              <a:t>Учні вважають, що мають </a:t>
            </a:r>
            <a:r>
              <a:rPr lang="uk-UA" sz="2800" b="1" dirty="0">
                <a:solidFill>
                  <a:schemeClr val="tx1"/>
                </a:solidFill>
              </a:rPr>
              <a:t>достатню кількість годин української мови (8 годин на тиждень)</a:t>
            </a:r>
            <a:r>
              <a:rPr lang="uk-UA" sz="2800" dirty="0">
                <a:solidFill>
                  <a:schemeClr val="tx1"/>
                </a:solidFill>
              </a:rPr>
              <a:t>.</a:t>
            </a:r>
            <a:endParaRPr lang="ru-RU" sz="2800" dirty="0">
              <a:solidFill>
                <a:schemeClr val="tx1"/>
              </a:solidFill>
            </a:endParaRPr>
          </a:p>
          <a:p>
            <a:pPr lvl="0" algn="just"/>
            <a:r>
              <a:rPr lang="uk-UA" sz="2800" dirty="0">
                <a:solidFill>
                  <a:schemeClr val="tx1"/>
                </a:solidFill>
              </a:rPr>
              <a:t>Учні </a:t>
            </a:r>
            <a:r>
              <a:rPr lang="uk-UA" sz="2800" b="1" dirty="0">
                <a:solidFill>
                  <a:schemeClr val="tx1"/>
                </a:solidFill>
              </a:rPr>
              <a:t>допускають можливість введення 50 % предметів українською мовою</a:t>
            </a:r>
            <a:r>
              <a:rPr lang="uk-UA" sz="2800" dirty="0">
                <a:solidFill>
                  <a:schemeClr val="tx1"/>
                </a:solidFill>
              </a:rPr>
              <a:t>, проте вони готові зробити це </a:t>
            </a:r>
            <a:r>
              <a:rPr lang="uk-UA" sz="2800" b="1" dirty="0">
                <a:solidFill>
                  <a:schemeClr val="tx1"/>
                </a:solidFill>
              </a:rPr>
              <a:t>без бажання</a:t>
            </a:r>
            <a:r>
              <a:rPr lang="uk-UA" sz="2800" dirty="0">
                <a:solidFill>
                  <a:schemeClr val="tx1"/>
                </a:solidFill>
              </a:rPr>
              <a:t>; </a:t>
            </a:r>
            <a:endParaRPr lang="ru-RU" sz="2800" dirty="0">
              <a:solidFill>
                <a:schemeClr val="tx1"/>
              </a:solidFill>
            </a:endParaRPr>
          </a:p>
          <a:p>
            <a:endParaRPr lang="ru-RU"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7564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Нижний колонтитул 2"/>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52" y="113056"/>
            <a:ext cx="10542104" cy="5929934"/>
          </a:xfrm>
          <a:prstGeom prst="rect">
            <a:avLst/>
          </a:prstGeom>
        </p:spPr>
      </p:pic>
    </p:spTree>
    <p:extLst>
      <p:ext uri="{BB962C8B-B14F-4D97-AF65-F5344CB8AC3E}">
        <p14:creationId xmlns:p14="http://schemas.microsoft.com/office/powerpoint/2010/main" val="1568148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5719"/>
          </a:xfrm>
        </p:spPr>
        <p:txBody>
          <a:bodyPr>
            <a:normAutofit fontScale="90000"/>
          </a:bodyPr>
          <a:lstStyle/>
          <a:p>
            <a:endParaRPr lang="ru-RU" dirty="0"/>
          </a:p>
        </p:txBody>
      </p:sp>
      <p:sp>
        <p:nvSpPr>
          <p:cNvPr id="3" name="Объект 2"/>
          <p:cNvSpPr>
            <a:spLocks noGrp="1"/>
          </p:cNvSpPr>
          <p:nvPr>
            <p:ph idx="1"/>
          </p:nvPr>
        </p:nvSpPr>
        <p:spPr>
          <a:xfrm>
            <a:off x="838200" y="365125"/>
            <a:ext cx="10515600" cy="5811838"/>
          </a:xfrm>
        </p:spPr>
        <p:txBody>
          <a:bodyPr/>
          <a:lstStyle/>
          <a:p>
            <a:pPr marL="0" lvl="0" indent="0" algn="just">
              <a:buNone/>
            </a:pPr>
            <a:r>
              <a:rPr lang="uk-UA" sz="2800" b="1" dirty="0" err="1">
                <a:solidFill>
                  <a:schemeClr val="tx1"/>
                </a:solidFill>
              </a:rPr>
              <a:t>мовні</a:t>
            </a:r>
            <a:r>
              <a:rPr lang="uk-UA" sz="2800" b="1" dirty="0">
                <a:solidFill>
                  <a:schemeClr val="tx1"/>
                </a:solidFill>
              </a:rPr>
              <a:t> табори дієві</a:t>
            </a:r>
            <a:r>
              <a:rPr lang="uk-UA" sz="2800" dirty="0">
                <a:solidFill>
                  <a:schemeClr val="tx1"/>
                </a:solidFill>
              </a:rPr>
              <a:t>, мають тривати </a:t>
            </a:r>
            <a:r>
              <a:rPr lang="uk-UA" sz="2800" b="1" dirty="0">
                <a:solidFill>
                  <a:schemeClr val="tx1"/>
                </a:solidFill>
              </a:rPr>
              <a:t>до двох тижнів </a:t>
            </a:r>
            <a:r>
              <a:rPr lang="uk-UA" sz="2800" dirty="0">
                <a:solidFill>
                  <a:schemeClr val="tx1"/>
                </a:solidFill>
              </a:rPr>
              <a:t>і проводитися </a:t>
            </a:r>
            <a:r>
              <a:rPr lang="uk-UA" sz="2800" b="1" dirty="0">
                <a:solidFill>
                  <a:schemeClr val="tx1"/>
                </a:solidFill>
              </a:rPr>
              <a:t>перед початком </a:t>
            </a:r>
            <a:r>
              <a:rPr lang="uk-UA" sz="2800" dirty="0">
                <a:solidFill>
                  <a:schemeClr val="tx1"/>
                </a:solidFill>
              </a:rPr>
              <a:t>навчального року або </a:t>
            </a:r>
            <a:r>
              <a:rPr lang="uk-UA" sz="2800" b="1" dirty="0">
                <a:solidFill>
                  <a:schemeClr val="tx1"/>
                </a:solidFill>
              </a:rPr>
              <a:t>під час інших канікул</a:t>
            </a:r>
            <a:r>
              <a:rPr lang="uk-UA" sz="2800" dirty="0">
                <a:solidFill>
                  <a:schemeClr val="tx1"/>
                </a:solidFill>
              </a:rPr>
              <a:t>; потрібно ретельніше обирати </a:t>
            </a:r>
            <a:r>
              <a:rPr lang="uk-UA" sz="2800" b="1" dirty="0">
                <a:solidFill>
                  <a:schemeClr val="tx1"/>
                </a:solidFill>
              </a:rPr>
              <a:t>рівень завдань</a:t>
            </a:r>
            <a:r>
              <a:rPr lang="uk-UA" sz="2800" dirty="0">
                <a:solidFill>
                  <a:schemeClr val="tx1"/>
                </a:solidFill>
              </a:rPr>
              <a:t>; навчання у </a:t>
            </a:r>
            <a:r>
              <a:rPr lang="uk-UA" sz="2800" b="1" dirty="0">
                <a:solidFill>
                  <a:schemeClr val="tx1"/>
                </a:solidFill>
              </a:rPr>
              <a:t>мішаних різнорівневих групах</a:t>
            </a:r>
            <a:r>
              <a:rPr lang="uk-UA" sz="2800" dirty="0" smtClean="0">
                <a:solidFill>
                  <a:schemeClr val="tx1"/>
                </a:solidFill>
              </a:rPr>
              <a:t>.</a:t>
            </a:r>
            <a:endParaRPr lang="ru-RU" sz="2800" dirty="0" smtClean="0">
              <a:solidFill>
                <a:schemeClr val="tx1"/>
              </a:solidFill>
            </a:endParaRPr>
          </a:p>
          <a:p>
            <a:pPr marL="0" lvl="0" indent="0" algn="just">
              <a:buNone/>
            </a:pPr>
            <a:r>
              <a:rPr lang="uk-UA" sz="2800" dirty="0">
                <a:solidFill>
                  <a:schemeClr val="tx1"/>
                </a:solidFill>
              </a:rPr>
              <a:t>Більш цікавий молоді </a:t>
            </a:r>
            <a:r>
              <a:rPr lang="uk-UA" sz="2800" b="1" dirty="0">
                <a:solidFill>
                  <a:schemeClr val="tx1"/>
                </a:solidFill>
              </a:rPr>
              <a:t>медіапростір переважно російськомовний</a:t>
            </a:r>
            <a:r>
              <a:rPr lang="uk-UA" sz="2800" dirty="0">
                <a:solidFill>
                  <a:schemeClr val="tx1"/>
                </a:solidFill>
              </a:rPr>
              <a:t>. </a:t>
            </a:r>
            <a:endParaRPr lang="ru-RU" sz="2800" dirty="0">
              <a:solidFill>
                <a:schemeClr val="tx1"/>
              </a:solidFill>
            </a:endParaRPr>
          </a:p>
          <a:p>
            <a:pPr marL="0" indent="0" algn="just">
              <a:buNone/>
            </a:pPr>
            <a:r>
              <a:rPr lang="uk-UA" sz="2800" dirty="0" smtClean="0">
                <a:solidFill>
                  <a:schemeClr val="tx1"/>
                </a:solidFill>
              </a:rPr>
              <a:t>Вчителі вважають, що учні </a:t>
            </a:r>
            <a:r>
              <a:rPr lang="uk-UA" sz="2800" dirty="0">
                <a:solidFill>
                  <a:schemeClr val="tx1"/>
                </a:solidFill>
              </a:rPr>
              <a:t>шкіл з румунською мовою навчання мають низьку успішність на ЗНО через відсутність інтересу до навчання в цілому.</a:t>
            </a:r>
            <a:endParaRPr lang="ru-RU" sz="2800" dirty="0">
              <a:solidFill>
                <a:schemeClr val="tx1"/>
              </a:solidFill>
            </a:endParaRPr>
          </a:p>
          <a:p>
            <a:pPr marL="0" indent="0">
              <a:buNone/>
            </a:pPr>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789332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3165"/>
          </a:xfrm>
        </p:spPr>
        <p:txBody>
          <a:bodyPr>
            <a:normAutofit fontScale="90000"/>
          </a:bodyPr>
          <a:lstStyle/>
          <a:p>
            <a:endParaRPr lang="ru-RU" dirty="0"/>
          </a:p>
        </p:txBody>
      </p:sp>
      <p:sp>
        <p:nvSpPr>
          <p:cNvPr id="3" name="Объект 2"/>
          <p:cNvSpPr>
            <a:spLocks noGrp="1"/>
          </p:cNvSpPr>
          <p:nvPr>
            <p:ph idx="1"/>
          </p:nvPr>
        </p:nvSpPr>
        <p:spPr>
          <a:xfrm>
            <a:off x="411480" y="429768"/>
            <a:ext cx="10104120" cy="5843016"/>
          </a:xfrm>
        </p:spPr>
        <p:txBody>
          <a:bodyPr>
            <a:noAutofit/>
          </a:bodyPr>
          <a:lstStyle/>
          <a:p>
            <a:pPr algn="just"/>
            <a:r>
              <a:rPr lang="uk-UA" sz="2800" b="1" dirty="0">
                <a:solidFill>
                  <a:schemeClr val="tx1"/>
                </a:solidFill>
              </a:rPr>
              <a:t>Вчителі недостатньо поінформовані про Дорожню карту </a:t>
            </a:r>
            <a:r>
              <a:rPr lang="uk-UA" sz="2800" dirty="0">
                <a:solidFill>
                  <a:schemeClr val="tx1"/>
                </a:solidFill>
              </a:rPr>
              <a:t>імплементації статті 7 Закону «Про освіту». </a:t>
            </a:r>
          </a:p>
          <a:p>
            <a:pPr algn="just"/>
            <a:r>
              <a:rPr lang="uk-UA" sz="2800" b="1" dirty="0"/>
              <a:t>Негативно ставляться до </a:t>
            </a:r>
            <a:r>
              <a:rPr lang="uk-UA" sz="2800" b="1" dirty="0" err="1"/>
              <a:t>білінгвальної</a:t>
            </a:r>
            <a:r>
              <a:rPr lang="uk-UA" sz="2800" b="1" dirty="0"/>
              <a:t> освіти </a:t>
            </a:r>
            <a:r>
              <a:rPr lang="uk-UA" sz="2800" dirty="0"/>
              <a:t>та демонструють нерозуміння її основних принципів.</a:t>
            </a:r>
          </a:p>
          <a:p>
            <a:pPr marL="0" lvl="0" indent="0" algn="just">
              <a:buNone/>
            </a:pPr>
            <a:r>
              <a:rPr lang="uk-UA" sz="2800" b="1" dirty="0">
                <a:solidFill>
                  <a:schemeClr val="accent1">
                    <a:lumMod val="50000"/>
                  </a:schemeClr>
                </a:solidFill>
                <a:effectLst>
                  <a:outerShdw blurRad="38100" dist="38100" dir="2700000" algn="tl">
                    <a:srgbClr val="000000">
                      <a:alpha val="43137"/>
                    </a:srgbClr>
                  </a:outerShdw>
                </a:effectLst>
              </a:rPr>
              <a:t>Як можна допомогти вчителям підготуватися до викладання українською мовою?</a:t>
            </a:r>
            <a:endParaRPr lang="uk-UA" sz="2800" dirty="0"/>
          </a:p>
          <a:p>
            <a:pPr marL="0" lvl="0" indent="0" algn="just">
              <a:buNone/>
            </a:pPr>
            <a:r>
              <a:rPr lang="uk-UA" sz="2800" dirty="0"/>
              <a:t>	«</a:t>
            </a:r>
            <a:r>
              <a:rPr lang="ru-RU" sz="2800" b="1" i="1" dirty="0" err="1"/>
              <a:t>Самоосвіта</a:t>
            </a:r>
            <a:r>
              <a:rPr lang="ru-RU" sz="2800" i="1" dirty="0"/>
              <a:t> – </a:t>
            </a:r>
            <a:r>
              <a:rPr lang="ru-RU" sz="2800" i="1" dirty="0" err="1"/>
              <a:t>найкращий</a:t>
            </a:r>
            <a:r>
              <a:rPr lang="ru-RU" sz="2800" i="1" dirty="0"/>
              <a:t> </a:t>
            </a:r>
            <a:r>
              <a:rPr lang="ru-RU" sz="2800" i="1" dirty="0" err="1"/>
              <a:t>спосіб</a:t>
            </a:r>
            <a:r>
              <a:rPr lang="ru-RU" sz="2800" i="1" dirty="0"/>
              <a:t>. </a:t>
            </a:r>
            <a:r>
              <a:rPr lang="ru-RU" sz="2800" i="1" dirty="0" err="1"/>
              <a:t>Тільки</a:t>
            </a:r>
            <a:r>
              <a:rPr lang="ru-RU" sz="2800" i="1" dirty="0"/>
              <a:t> </a:t>
            </a:r>
            <a:r>
              <a:rPr lang="ru-RU" sz="2800" i="1" dirty="0" err="1"/>
              <a:t>самоосвіта</a:t>
            </a:r>
            <a:r>
              <a:rPr lang="ru-RU" sz="2800" i="1" dirty="0"/>
              <a:t>!</a:t>
            </a:r>
            <a:r>
              <a:rPr lang="uk-UA" sz="2800" dirty="0"/>
              <a:t>»</a:t>
            </a:r>
          </a:p>
          <a:p>
            <a:pPr lvl="0" algn="just"/>
            <a:r>
              <a:rPr lang="uk-UA" sz="2800" i="1" dirty="0" smtClean="0"/>
              <a:t>«</a:t>
            </a:r>
            <a:r>
              <a:rPr lang="ru-RU" sz="2800" b="1" i="1" dirty="0" err="1"/>
              <a:t>Випуск</a:t>
            </a:r>
            <a:r>
              <a:rPr lang="ru-RU" sz="2800" b="1" i="1" dirty="0"/>
              <a:t> </a:t>
            </a:r>
            <a:r>
              <a:rPr lang="ru-RU" sz="2800" b="1" i="1" dirty="0" err="1"/>
              <a:t>словників</a:t>
            </a:r>
            <a:r>
              <a:rPr lang="ru-RU" sz="2800" b="1" i="1" dirty="0"/>
              <a:t> </a:t>
            </a:r>
            <a:r>
              <a:rPr lang="ru-RU" sz="2800" i="1" dirty="0"/>
              <a:t>(</a:t>
            </a:r>
            <a:r>
              <a:rPr lang="ru-RU" sz="2800" i="1" dirty="0" err="1"/>
              <a:t>термінології</a:t>
            </a:r>
            <a:r>
              <a:rPr lang="ru-RU" sz="2800" i="1" dirty="0"/>
              <a:t>) з кожного предмета. Вони є, але </a:t>
            </a:r>
            <a:r>
              <a:rPr lang="ru-RU" sz="2800" i="1" dirty="0" err="1"/>
              <a:t>недосконалі</a:t>
            </a:r>
            <a:r>
              <a:rPr lang="uk-UA" sz="2800" i="1" dirty="0"/>
              <a:t>»</a:t>
            </a:r>
          </a:p>
          <a:p>
            <a:pPr lvl="0" algn="just"/>
            <a:r>
              <a:rPr lang="uk-UA" sz="2800" i="1" dirty="0" smtClean="0"/>
              <a:t>«</a:t>
            </a:r>
            <a:r>
              <a:rPr lang="ru-RU" sz="2800" i="1" dirty="0"/>
              <a:t>На 80 % </a:t>
            </a:r>
            <a:r>
              <a:rPr lang="ru-RU" sz="2800" i="1" dirty="0" err="1"/>
              <a:t>вчителі</a:t>
            </a:r>
            <a:r>
              <a:rPr lang="ru-RU" sz="2800" i="1" dirty="0"/>
              <a:t> </a:t>
            </a:r>
            <a:r>
              <a:rPr lang="ru-RU" sz="2800" i="1" dirty="0" err="1"/>
              <a:t>нашого</a:t>
            </a:r>
            <a:r>
              <a:rPr lang="ru-RU" sz="2800" i="1" dirty="0"/>
              <a:t> </a:t>
            </a:r>
            <a:r>
              <a:rPr lang="ru-RU" sz="2800" i="1" dirty="0" err="1"/>
              <a:t>колективу</a:t>
            </a:r>
            <a:r>
              <a:rPr lang="ru-RU" sz="2800" i="1" dirty="0"/>
              <a:t> </a:t>
            </a:r>
            <a:r>
              <a:rPr lang="ru-RU" sz="2800" i="1" dirty="0" err="1"/>
              <a:t>зможуть</a:t>
            </a:r>
            <a:r>
              <a:rPr lang="ru-RU" sz="2800" i="1" dirty="0"/>
              <a:t> перейти. </a:t>
            </a:r>
            <a:r>
              <a:rPr lang="ru-RU" sz="2800" i="1" dirty="0" err="1"/>
              <a:t>Всі</a:t>
            </a:r>
            <a:r>
              <a:rPr lang="ru-RU" sz="2800" i="1" dirty="0"/>
              <a:t> </a:t>
            </a:r>
            <a:r>
              <a:rPr lang="ru-RU" sz="2800" i="1" dirty="0" err="1"/>
              <a:t>закінчили</a:t>
            </a:r>
            <a:r>
              <a:rPr lang="ru-RU" sz="2800" i="1" dirty="0"/>
              <a:t> ЧНУ. Кому треба – </a:t>
            </a:r>
            <a:r>
              <a:rPr lang="ru-RU" sz="2800" b="1" i="1" dirty="0" err="1"/>
              <a:t>Інститут</a:t>
            </a:r>
            <a:r>
              <a:rPr lang="ru-RU" sz="2800" b="1" i="1" dirty="0"/>
              <a:t> </a:t>
            </a:r>
            <a:r>
              <a:rPr lang="ru-RU" sz="2800" b="1" i="1" dirty="0" err="1"/>
              <a:t>післядипломної</a:t>
            </a:r>
            <a:r>
              <a:rPr lang="ru-RU" sz="2800" b="1" i="1" dirty="0"/>
              <a:t> </a:t>
            </a:r>
            <a:r>
              <a:rPr lang="ru-RU" sz="2800" b="1" i="1" dirty="0" err="1"/>
              <a:t>підготовки</a:t>
            </a:r>
            <a:r>
              <a:rPr lang="ru-RU" sz="2800" i="1" dirty="0"/>
              <a:t>, </a:t>
            </a:r>
            <a:r>
              <a:rPr lang="ru-RU" sz="2800" i="1" dirty="0" err="1"/>
              <a:t>які</a:t>
            </a:r>
            <a:r>
              <a:rPr lang="ru-RU" sz="2800" i="1" dirty="0"/>
              <a:t> нормально </a:t>
            </a:r>
            <a:r>
              <a:rPr lang="ru-RU" sz="2800" i="1" dirty="0" err="1"/>
              <a:t>готують</a:t>
            </a:r>
            <a:r>
              <a:rPr lang="uk-UA" sz="2800" i="1" dirty="0"/>
              <a:t>»</a:t>
            </a:r>
            <a:r>
              <a:rPr lang="ru-RU" sz="2800" i="1" dirty="0"/>
              <a:t>.</a:t>
            </a:r>
            <a:endParaRPr lang="ru-RU" sz="2800" dirty="0"/>
          </a:p>
          <a:p>
            <a:pPr marL="0" indent="0" algn="just">
              <a:buNone/>
            </a:pPr>
            <a:endParaRPr lang="ru-RU" sz="2800" dirty="0">
              <a:solidFill>
                <a:schemeClr val="tx1"/>
              </a:solidFill>
            </a:endParaRPr>
          </a:p>
          <a:p>
            <a:endParaRPr lang="ru-RU" sz="2800"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3386172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accent1">
                    <a:lumMod val="50000"/>
                  </a:schemeClr>
                </a:solidFill>
                <a:effectLst>
                  <a:outerShdw blurRad="38100" dist="38100" dir="2700000" algn="tl">
                    <a:srgbClr val="000000">
                      <a:alpha val="43137"/>
                    </a:srgbClr>
                  </a:outerShdw>
                </a:effectLst>
              </a:rPr>
              <a:t>Окремі</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результати</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smtClean="0">
                <a:solidFill>
                  <a:schemeClr val="accent1">
                    <a:lumMod val="50000"/>
                  </a:schemeClr>
                </a:solidFill>
                <a:effectLst>
                  <a:outerShdw blurRad="38100" dist="38100" dir="2700000" algn="tl">
                    <a:srgbClr val="000000">
                      <a:alpha val="43137"/>
                    </a:srgbClr>
                  </a:outerShdw>
                </a:effectLst>
              </a:rPr>
              <a:t> </a:t>
            </a:r>
            <a:endParaRPr lang="ru-RU" dirty="0"/>
          </a:p>
        </p:txBody>
      </p:sp>
      <p:sp>
        <p:nvSpPr>
          <p:cNvPr id="3" name="Объект 2"/>
          <p:cNvSpPr>
            <a:spLocks noGrp="1"/>
          </p:cNvSpPr>
          <p:nvPr>
            <p:ph idx="1"/>
          </p:nvPr>
        </p:nvSpPr>
        <p:spPr>
          <a:xfrm>
            <a:off x="1097280" y="1845734"/>
            <a:ext cx="9246870" cy="4023360"/>
          </a:xfrm>
        </p:spPr>
        <p:txBody>
          <a:bodyPr>
            <a:normAutofit fontScale="92500" lnSpcReduction="20000"/>
          </a:bodyPr>
          <a:lstStyle/>
          <a:p>
            <a:pPr>
              <a:buFont typeface="Wingdings" panose="05000000000000000000" pitchFamily="2" charset="2"/>
              <a:buChar char="Ø"/>
            </a:pPr>
            <a:r>
              <a:rPr lang="ru-RU" dirty="0"/>
              <a:t> </a:t>
            </a:r>
            <a:r>
              <a:rPr lang="ru-RU" sz="2800" dirty="0" err="1" smtClean="0"/>
              <a:t>найбільш</a:t>
            </a:r>
            <a:r>
              <a:rPr lang="ru-RU" sz="2800" dirty="0" smtClean="0"/>
              <a:t> </a:t>
            </a:r>
            <a:r>
              <a:rPr lang="ru-RU" sz="2800" dirty="0" err="1" smtClean="0"/>
              <a:t>оптимістичні</a:t>
            </a:r>
            <a:r>
              <a:rPr lang="ru-RU" sz="2800" dirty="0" smtClean="0"/>
              <a:t> у </a:t>
            </a:r>
            <a:r>
              <a:rPr lang="ru-RU" sz="2800" dirty="0" err="1" smtClean="0"/>
              <a:t>поглядах</a:t>
            </a:r>
            <a:r>
              <a:rPr lang="ru-RU" sz="2800" dirty="0" smtClean="0"/>
              <a:t> </a:t>
            </a:r>
            <a:r>
              <a:rPr lang="ru-RU" sz="2800" dirty="0" err="1" smtClean="0"/>
              <a:t>щодо</a:t>
            </a:r>
            <a:r>
              <a:rPr lang="ru-RU" sz="2800" dirty="0" smtClean="0"/>
              <a:t> </a:t>
            </a:r>
            <a:r>
              <a:rPr lang="ru-RU" sz="2800" dirty="0" err="1" smtClean="0"/>
              <a:t>ефективності</a:t>
            </a:r>
            <a:r>
              <a:rPr lang="ru-RU" sz="2800" dirty="0" smtClean="0"/>
              <a:t> </a:t>
            </a:r>
            <a:r>
              <a:rPr lang="ru-RU" sz="2800" dirty="0" err="1" smtClean="0"/>
              <a:t>реалізації</a:t>
            </a:r>
            <a:r>
              <a:rPr lang="ru-RU" sz="2800" dirty="0" smtClean="0"/>
              <a:t> </a:t>
            </a:r>
            <a:r>
              <a:rPr lang="ru-RU" sz="2800" dirty="0" err="1" smtClean="0"/>
              <a:t>мовної</a:t>
            </a:r>
            <a:r>
              <a:rPr lang="ru-RU" sz="2800" dirty="0" smtClean="0"/>
              <a:t> </a:t>
            </a:r>
            <a:r>
              <a:rPr lang="ru-RU" sz="2800" dirty="0" err="1" smtClean="0"/>
              <a:t>реформи</a:t>
            </a:r>
            <a:r>
              <a:rPr lang="ru-RU" sz="2800" dirty="0" smtClean="0"/>
              <a:t> в </a:t>
            </a:r>
            <a:r>
              <a:rPr lang="ru-RU" sz="2800" dirty="0" err="1" smtClean="0"/>
              <a:t>освіті</a:t>
            </a:r>
            <a:r>
              <a:rPr lang="ru-RU" sz="2800" dirty="0" smtClean="0"/>
              <a:t> </a:t>
            </a:r>
            <a:r>
              <a:rPr lang="ru-RU" sz="2800" dirty="0" err="1" smtClean="0"/>
              <a:t>регіону</a:t>
            </a:r>
            <a:r>
              <a:rPr lang="ru-RU" sz="2800" dirty="0" smtClean="0"/>
              <a:t>;</a:t>
            </a:r>
          </a:p>
          <a:p>
            <a:pPr>
              <a:buFont typeface="Wingdings" panose="05000000000000000000" pitchFamily="2" charset="2"/>
              <a:buChar char="Ø"/>
            </a:pPr>
            <a:r>
              <a:rPr lang="ru-RU" sz="2800" dirty="0" smtClean="0"/>
              <a:t>не </a:t>
            </a:r>
            <a:r>
              <a:rPr lang="ru-RU" sz="2800" dirty="0" err="1" smtClean="0"/>
              <a:t>постає</a:t>
            </a:r>
            <a:r>
              <a:rPr lang="ru-RU" sz="2800" dirty="0" smtClean="0"/>
              <a:t> </a:t>
            </a:r>
            <a:r>
              <a:rPr lang="ru-RU" sz="2800" dirty="0" err="1" smtClean="0"/>
              <a:t>питання</a:t>
            </a:r>
            <a:r>
              <a:rPr lang="ru-RU" sz="2800" dirty="0" smtClean="0"/>
              <a:t> про </a:t>
            </a:r>
            <a:r>
              <a:rPr lang="ru-RU" sz="2800" dirty="0" err="1" smtClean="0"/>
              <a:t>українську</a:t>
            </a:r>
            <a:r>
              <a:rPr lang="ru-RU" sz="2800" dirty="0" smtClean="0"/>
              <a:t> </a:t>
            </a:r>
            <a:r>
              <a:rPr lang="ru-RU" sz="2800" dirty="0" err="1" smtClean="0"/>
              <a:t>мову</a:t>
            </a:r>
            <a:r>
              <a:rPr lang="ru-RU" sz="2800" dirty="0" smtClean="0"/>
              <a:t> як </a:t>
            </a:r>
            <a:r>
              <a:rPr lang="ru-RU" sz="2800" dirty="0" err="1" smtClean="0"/>
              <a:t>цінність</a:t>
            </a:r>
            <a:r>
              <a:rPr lang="ru-RU" sz="2800" dirty="0" smtClean="0"/>
              <a:t>. </a:t>
            </a:r>
            <a:r>
              <a:rPr lang="ru-RU" sz="2800" dirty="0" err="1" smtClean="0"/>
              <a:t>Це</a:t>
            </a:r>
            <a:r>
              <a:rPr lang="ru-RU" sz="2800" dirty="0" smtClean="0"/>
              <a:t> </a:t>
            </a:r>
            <a:r>
              <a:rPr lang="ru-RU" sz="2800" dirty="0" err="1" smtClean="0"/>
              <a:t>питання</a:t>
            </a:r>
            <a:r>
              <a:rPr lang="ru-RU" sz="2800" dirty="0" smtClean="0"/>
              <a:t> переходить у </a:t>
            </a:r>
            <a:r>
              <a:rPr lang="ru-RU" sz="2800" dirty="0" err="1" smtClean="0"/>
              <a:t>площину</a:t>
            </a:r>
            <a:r>
              <a:rPr lang="ru-RU" sz="2800" dirty="0" smtClean="0"/>
              <a:t> </a:t>
            </a:r>
            <a:r>
              <a:rPr lang="ru-RU" sz="2800" dirty="0" err="1" smtClean="0"/>
              <a:t>якості</a:t>
            </a:r>
            <a:r>
              <a:rPr lang="ru-RU" sz="2800" dirty="0" smtClean="0"/>
              <a:t> </a:t>
            </a:r>
            <a:r>
              <a:rPr lang="ru-RU" sz="2800" dirty="0" err="1" smtClean="0"/>
              <a:t>викладання</a:t>
            </a:r>
            <a:r>
              <a:rPr lang="ru-RU" sz="2800" dirty="0" smtClean="0"/>
              <a:t> і </a:t>
            </a:r>
            <a:r>
              <a:rPr lang="ru-RU" sz="2800" dirty="0" err="1" smtClean="0"/>
              <a:t>рівня</a:t>
            </a:r>
            <a:r>
              <a:rPr lang="ru-RU" sz="2800" dirty="0" smtClean="0"/>
              <a:t> </a:t>
            </a:r>
            <a:r>
              <a:rPr lang="ru-RU" sz="2800" dirty="0" err="1" smtClean="0"/>
              <a:t>знання</a:t>
            </a:r>
            <a:r>
              <a:rPr lang="ru-RU" sz="2800" dirty="0" smtClean="0"/>
              <a:t> </a:t>
            </a:r>
            <a:r>
              <a:rPr lang="ru-RU" sz="2800" dirty="0" err="1" smtClean="0"/>
              <a:t>української</a:t>
            </a:r>
            <a:r>
              <a:rPr lang="ru-RU" sz="2800" dirty="0" smtClean="0"/>
              <a:t> </a:t>
            </a:r>
            <a:r>
              <a:rPr lang="ru-RU" sz="2800" dirty="0" err="1" smtClean="0"/>
              <a:t>мови</a:t>
            </a:r>
            <a:r>
              <a:rPr lang="ru-RU" sz="2800" dirty="0" smtClean="0"/>
              <a:t> як </a:t>
            </a:r>
            <a:r>
              <a:rPr lang="ru-RU" sz="2800" dirty="0" err="1" smtClean="0"/>
              <a:t>учнями</a:t>
            </a:r>
            <a:r>
              <a:rPr lang="ru-RU" sz="2800" dirty="0" smtClean="0"/>
              <a:t>, так і </a:t>
            </a:r>
            <a:r>
              <a:rPr lang="ru-RU" sz="2800" dirty="0" err="1" smtClean="0"/>
              <a:t>вчителями</a:t>
            </a:r>
            <a:r>
              <a:rPr lang="ru-RU" sz="2800" dirty="0" smtClean="0"/>
              <a:t>;</a:t>
            </a:r>
          </a:p>
          <a:p>
            <a:pPr>
              <a:buFont typeface="Wingdings" panose="05000000000000000000" pitchFamily="2" charset="2"/>
              <a:buChar char="Ø"/>
            </a:pPr>
            <a:r>
              <a:rPr lang="ru-RU" sz="2800" dirty="0" err="1" smtClean="0"/>
              <a:t>пропонують</a:t>
            </a:r>
            <a:r>
              <a:rPr lang="ru-RU" sz="2800" dirty="0" smtClean="0"/>
              <a:t> </a:t>
            </a:r>
            <a:r>
              <a:rPr lang="ru-RU" sz="2800" dirty="0" err="1" smtClean="0"/>
              <a:t>розмежовувати</a:t>
            </a:r>
            <a:r>
              <a:rPr lang="ru-RU" sz="2800" dirty="0" smtClean="0"/>
              <a:t> </a:t>
            </a:r>
            <a:r>
              <a:rPr lang="ru-RU" sz="2800" dirty="0" err="1" smtClean="0"/>
              <a:t>вивчення</a:t>
            </a:r>
            <a:r>
              <a:rPr lang="ru-RU" sz="2800" dirty="0" smtClean="0"/>
              <a:t> </a:t>
            </a:r>
            <a:r>
              <a:rPr lang="ru-RU" sz="2800" dirty="0" err="1" smtClean="0"/>
              <a:t>української</a:t>
            </a:r>
            <a:r>
              <a:rPr lang="ru-RU" sz="2800" dirty="0" smtClean="0"/>
              <a:t> </a:t>
            </a:r>
            <a:r>
              <a:rPr lang="ru-RU" sz="2800" dirty="0" err="1" smtClean="0"/>
              <a:t>мови</a:t>
            </a:r>
            <a:r>
              <a:rPr lang="ru-RU" sz="2800" dirty="0" smtClean="0"/>
              <a:t> для </a:t>
            </a:r>
            <a:r>
              <a:rPr lang="ru-RU" sz="2800" dirty="0" err="1" smtClean="0"/>
              <a:t>життя</a:t>
            </a:r>
            <a:r>
              <a:rPr lang="ru-RU" sz="2800" dirty="0" smtClean="0"/>
              <a:t> і для </a:t>
            </a:r>
            <a:r>
              <a:rPr lang="ru-RU" sz="2800" dirty="0" err="1" smtClean="0"/>
              <a:t>здачі</a:t>
            </a:r>
            <a:r>
              <a:rPr lang="ru-RU" sz="2800" dirty="0" smtClean="0"/>
              <a:t> ЗНО. </a:t>
            </a:r>
            <a:r>
              <a:rPr lang="ru-RU" sz="2800" dirty="0" err="1" smtClean="0"/>
              <a:t>Погляд</a:t>
            </a:r>
            <a:r>
              <a:rPr lang="ru-RU" sz="2800" dirty="0" smtClean="0"/>
              <a:t> на </a:t>
            </a:r>
            <a:r>
              <a:rPr lang="ru-RU" sz="2800" dirty="0" err="1" smtClean="0"/>
              <a:t>знання</a:t>
            </a:r>
            <a:r>
              <a:rPr lang="ru-RU" sz="2800" dirty="0" smtClean="0"/>
              <a:t> </a:t>
            </a:r>
            <a:r>
              <a:rPr lang="ru-RU" sz="2800" dirty="0" err="1" smtClean="0"/>
              <a:t>мови</a:t>
            </a:r>
            <a:r>
              <a:rPr lang="ru-RU" sz="2800" dirty="0" smtClean="0"/>
              <a:t> для </a:t>
            </a:r>
            <a:r>
              <a:rPr lang="ru-RU" sz="2800" dirty="0" err="1" smtClean="0"/>
              <a:t>показників</a:t>
            </a:r>
            <a:r>
              <a:rPr lang="ru-RU" sz="2800" dirty="0" smtClean="0"/>
              <a:t> на ЗНО є </a:t>
            </a:r>
            <a:r>
              <a:rPr lang="ru-RU" sz="2800" dirty="0" err="1" smtClean="0"/>
              <a:t>занадто</a:t>
            </a:r>
            <a:r>
              <a:rPr lang="ru-RU" sz="2800" dirty="0" smtClean="0"/>
              <a:t> </a:t>
            </a:r>
            <a:r>
              <a:rPr lang="ru-RU" sz="2800" dirty="0" err="1" smtClean="0"/>
              <a:t>вузьким</a:t>
            </a:r>
            <a:endParaRPr lang="ru-RU" sz="2800" dirty="0" smtClean="0"/>
          </a:p>
          <a:p>
            <a:pPr>
              <a:buFont typeface="Wingdings" panose="05000000000000000000" pitchFamily="2" charset="2"/>
              <a:buChar char="Ø"/>
            </a:pPr>
            <a:r>
              <a:rPr lang="ru-RU" sz="2800" dirty="0" err="1" smtClean="0"/>
              <a:t>вважають</a:t>
            </a:r>
            <a:r>
              <a:rPr lang="ru-RU" sz="2800" dirty="0" smtClean="0"/>
              <a:t> </a:t>
            </a:r>
            <a:r>
              <a:rPr lang="ru-RU" sz="2800" dirty="0" err="1" smtClean="0"/>
              <a:t>питання</a:t>
            </a:r>
            <a:r>
              <a:rPr lang="ru-RU" sz="2800" dirty="0" smtClean="0"/>
              <a:t> </a:t>
            </a:r>
            <a:r>
              <a:rPr lang="ru-RU" sz="2800" dirty="0" err="1" smtClean="0"/>
              <a:t>мови</a:t>
            </a:r>
            <a:r>
              <a:rPr lang="ru-RU" sz="2800" dirty="0" smtClean="0"/>
              <a:t> </a:t>
            </a:r>
            <a:r>
              <a:rPr lang="ru-RU" sz="2800" dirty="0" err="1" smtClean="0"/>
              <a:t>політичним</a:t>
            </a:r>
            <a:r>
              <a:rPr lang="ru-RU" sz="2800" dirty="0" smtClean="0"/>
              <a:t> і не </a:t>
            </a:r>
            <a:r>
              <a:rPr lang="ru-RU" sz="2800" dirty="0" err="1" smtClean="0"/>
              <a:t>було</a:t>
            </a:r>
            <a:r>
              <a:rPr lang="ru-RU" sz="2800" dirty="0" smtClean="0"/>
              <a:t> б такого </a:t>
            </a:r>
            <a:r>
              <a:rPr lang="ru-RU" sz="2800" dirty="0" err="1" smtClean="0"/>
              <a:t>розголосу</a:t>
            </a:r>
            <a:r>
              <a:rPr lang="ru-RU" sz="2800" dirty="0" smtClean="0"/>
              <a:t> й </a:t>
            </a:r>
            <a:r>
              <a:rPr lang="ru-RU" sz="2800" dirty="0" err="1" smtClean="0"/>
              <a:t>сум’яття</a:t>
            </a:r>
            <a:r>
              <a:rPr lang="ru-RU" sz="2800" dirty="0" smtClean="0"/>
              <a:t> в </a:t>
            </a:r>
            <a:r>
              <a:rPr lang="ru-RU" sz="2800" dirty="0" err="1" smtClean="0"/>
              <a:t>освіті</a:t>
            </a:r>
            <a:r>
              <a:rPr lang="ru-RU" sz="2800" dirty="0" smtClean="0"/>
              <a:t>, </a:t>
            </a:r>
            <a:r>
              <a:rPr lang="ru-RU" sz="2800" dirty="0" err="1" smtClean="0"/>
              <a:t>якби</a:t>
            </a:r>
            <a:r>
              <a:rPr lang="ru-RU" sz="2800" dirty="0" smtClean="0"/>
              <a:t> не </a:t>
            </a:r>
            <a:r>
              <a:rPr lang="ru-RU" sz="2800" dirty="0" err="1" smtClean="0"/>
              <a:t>втручались</a:t>
            </a:r>
            <a:r>
              <a:rPr lang="ru-RU" sz="2800" dirty="0" smtClean="0"/>
              <a:t> </a:t>
            </a:r>
            <a:r>
              <a:rPr lang="ru-RU" sz="2800" dirty="0" err="1" smtClean="0"/>
              <a:t>політики</a:t>
            </a:r>
            <a:r>
              <a:rPr lang="ru-RU" sz="2800" dirty="0" smtClean="0"/>
              <a:t> «</a:t>
            </a:r>
            <a:r>
              <a:rPr lang="uk-UA" sz="2800" i="1" dirty="0" smtClean="0"/>
              <a:t>Не </a:t>
            </a:r>
            <a:r>
              <a:rPr lang="uk-UA" sz="2800" i="1" dirty="0"/>
              <a:t>знаю жодної країни, де б так спекулювали на </a:t>
            </a:r>
            <a:r>
              <a:rPr lang="uk-UA" sz="2800" i="1" dirty="0" err="1"/>
              <a:t>мовному</a:t>
            </a:r>
            <a:r>
              <a:rPr lang="uk-UA" sz="2800" i="1" dirty="0"/>
              <a:t> </a:t>
            </a:r>
            <a:r>
              <a:rPr lang="uk-UA" sz="2800" i="1" dirty="0" smtClean="0"/>
              <a:t>питанні»</a:t>
            </a:r>
            <a:r>
              <a:rPr lang="uk-UA" sz="2800" dirty="0" smtClean="0"/>
              <a:t> </a:t>
            </a:r>
          </a:p>
          <a:p>
            <a:pPr>
              <a:buFont typeface="Wingdings" panose="05000000000000000000" pitchFamily="2" charset="2"/>
              <a:buChar char="Ø"/>
            </a:pPr>
            <a:endParaRPr lang="ru-RU" sz="2800" dirty="0" smtClean="0"/>
          </a:p>
          <a:p>
            <a:endParaRPr lang="ru-RU" dirty="0"/>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4113689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chemeClr val="accent1">
                    <a:lumMod val="50000"/>
                  </a:schemeClr>
                </a:solidFill>
                <a:effectLst>
                  <a:outerShdw blurRad="38100" dist="38100" dir="2700000" algn="tl">
                    <a:srgbClr val="000000">
                      <a:alpha val="43137"/>
                    </a:srgbClr>
                  </a:outerShdw>
                </a:effectLst>
              </a:rPr>
              <a:t>Окремі</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результати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фокусованого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групового</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обговорення</a:t>
            </a:r>
            <a:r>
              <a:rPr lang="ru-RU" b="1" dirty="0">
                <a:solidFill>
                  <a:schemeClr val="accent1">
                    <a:lumMod val="50000"/>
                  </a:schemeClr>
                </a:solidFill>
                <a:effectLst>
                  <a:outerShdw blurRad="38100" dist="38100" dir="2700000" algn="tl">
                    <a:srgbClr val="000000">
                      <a:alpha val="43137"/>
                    </a:srgbClr>
                  </a:outerShdw>
                </a:effectLst>
              </a:rPr>
              <a:t> з </a:t>
            </a:r>
            <a:r>
              <a:rPr lang="ru-RU" b="1" dirty="0" err="1">
                <a:solidFill>
                  <a:schemeClr val="accent1">
                    <a:lumMod val="50000"/>
                  </a:schemeClr>
                </a:solidFill>
                <a:effectLst>
                  <a:outerShdw blurRad="38100" dist="38100" dir="2700000" algn="tl">
                    <a:srgbClr val="000000">
                      <a:alpha val="43137"/>
                    </a:srgbClr>
                  </a:outerShdw>
                </a:effectLst>
              </a:rPr>
              <a:t>представниками</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органів</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управління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освітою</a:t>
            </a:r>
            <a:r>
              <a:rPr lang="ru-RU" b="1" dirty="0">
                <a:solidFill>
                  <a:schemeClr val="accent1">
                    <a:lumMod val="50000"/>
                  </a:schemeClr>
                </a:solidFill>
                <a:effectLst>
                  <a:outerShdw blurRad="38100" dist="38100" dir="2700000" algn="tl">
                    <a:srgbClr val="000000">
                      <a:alpha val="43137"/>
                    </a:srgbClr>
                  </a:outerShdw>
                </a:effectLst>
              </a:rPr>
              <a:t> </a:t>
            </a:r>
            <a:endParaRPr lang="uk-UA" dirty="0"/>
          </a:p>
        </p:txBody>
      </p:sp>
      <p:sp>
        <p:nvSpPr>
          <p:cNvPr id="3" name="Объект 2"/>
          <p:cNvSpPr>
            <a:spLocks noGrp="1"/>
          </p:cNvSpPr>
          <p:nvPr>
            <p:ph idx="1"/>
          </p:nvPr>
        </p:nvSpPr>
        <p:spPr/>
        <p:txBody>
          <a:bodyPr>
            <a:normAutofit/>
          </a:bodyPr>
          <a:lstStyle/>
          <a:p>
            <a:r>
              <a:rPr lang="uk-UA" sz="2400" dirty="0" smtClean="0"/>
              <a:t>Часто висловлюють категоричні позитивні твердження, за якими складно побачити проблеми:</a:t>
            </a:r>
          </a:p>
          <a:p>
            <a:r>
              <a:rPr lang="uk-UA" sz="2400" i="1" dirty="0" smtClean="0"/>
              <a:t>«</a:t>
            </a:r>
            <a:r>
              <a:rPr lang="uk-UA" sz="2400" b="1" i="1" u="sng" dirty="0" smtClean="0"/>
              <a:t>Усі</a:t>
            </a:r>
            <a:r>
              <a:rPr lang="uk-UA" sz="2400" i="1" dirty="0" smtClean="0"/>
              <a:t> </a:t>
            </a:r>
            <a:r>
              <a:rPr lang="uk-UA" sz="2400" i="1" dirty="0"/>
              <a:t>діти і </a:t>
            </a:r>
            <a:r>
              <a:rPr lang="uk-UA" sz="2400" b="1" i="1" u="sng" dirty="0"/>
              <a:t>усі </a:t>
            </a:r>
            <a:r>
              <a:rPr lang="uk-UA" sz="2400" i="1" dirty="0"/>
              <a:t>вчителі добре володіють українською </a:t>
            </a:r>
            <a:r>
              <a:rPr lang="uk-UA" sz="2400" i="1" dirty="0" smtClean="0"/>
              <a:t>мовою».</a:t>
            </a:r>
            <a:endParaRPr lang="uk-UA" sz="2400" i="1" dirty="0"/>
          </a:p>
          <a:p>
            <a:r>
              <a:rPr lang="uk-UA" sz="2400" i="1" dirty="0" smtClean="0"/>
              <a:t>«Ми </a:t>
            </a:r>
            <a:r>
              <a:rPr lang="uk-UA" sz="2400" i="1" dirty="0"/>
              <a:t>провели курси підвищення кваліфікації для 50 вчителів української мови. </a:t>
            </a:r>
            <a:r>
              <a:rPr lang="uk-UA" sz="2400" b="1" i="1" u="sng" dirty="0"/>
              <a:t>Жодних </a:t>
            </a:r>
            <a:r>
              <a:rPr lang="uk-UA" sz="2400" i="1" dirty="0"/>
              <a:t>проблем не </a:t>
            </a:r>
            <a:r>
              <a:rPr lang="uk-UA" sz="2400" i="1" dirty="0" smtClean="0"/>
              <a:t>було»</a:t>
            </a:r>
          </a:p>
          <a:p>
            <a:r>
              <a:rPr lang="uk-UA" sz="2400" i="1" dirty="0" smtClean="0"/>
              <a:t>«</a:t>
            </a:r>
            <a:r>
              <a:rPr lang="uk-UA" sz="2400" b="1" i="1" u="sng" dirty="0" smtClean="0">
                <a:solidFill>
                  <a:schemeClr val="tx1"/>
                </a:solidFill>
              </a:rPr>
              <a:t>Усі</a:t>
            </a:r>
            <a:r>
              <a:rPr lang="uk-UA" sz="2400" i="1" dirty="0" smtClean="0"/>
              <a:t> підручники якісні і перекладені добрими фахівцями , вчителями-методистами…»</a:t>
            </a:r>
          </a:p>
          <a:p>
            <a:r>
              <a:rPr lang="uk-UA" sz="2400" dirty="0" smtClean="0"/>
              <a:t>Не дуже схвально оцінюють </a:t>
            </a:r>
            <a:r>
              <a:rPr lang="uk-UA" sz="2400" dirty="0" err="1" smtClean="0"/>
              <a:t>білінгвальну</a:t>
            </a:r>
            <a:r>
              <a:rPr lang="uk-UA" sz="2400" dirty="0" smtClean="0"/>
              <a:t> освіту, оскільки переключатися з мови на мову складно. </a:t>
            </a: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2922606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solidFill>
                  <a:schemeClr val="accent1">
                    <a:lumMod val="50000"/>
                  </a:schemeClr>
                </a:solidFill>
                <a:effectLst>
                  <a:outerShdw blurRad="38100" dist="38100" dir="2700000" algn="tl">
                    <a:srgbClr val="000000">
                      <a:alpha val="43137"/>
                    </a:srgbClr>
                  </a:outerShdw>
                </a:effectLst>
              </a:rPr>
              <a:t>Дискусія</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навколо</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питань</a:t>
            </a:r>
            <a:r>
              <a:rPr lang="ru-RU" b="1" dirty="0" smtClean="0">
                <a:solidFill>
                  <a:schemeClr val="accent1">
                    <a:lumMod val="50000"/>
                  </a:schemeClr>
                </a:solidFill>
                <a:effectLst>
                  <a:outerShdw blurRad="38100" dist="38100" dir="2700000" algn="tl">
                    <a:srgbClr val="000000">
                      <a:alpha val="43137"/>
                    </a:srgbClr>
                  </a:outerShdw>
                </a:effectLst>
              </a:rPr>
              <a:t>:</a:t>
            </a:r>
            <a:endParaRPr lang="ru-RU" dirty="0"/>
          </a:p>
        </p:txBody>
      </p:sp>
      <p:sp>
        <p:nvSpPr>
          <p:cNvPr id="3" name="Объект 2"/>
          <p:cNvSpPr>
            <a:spLocks noGrp="1"/>
          </p:cNvSpPr>
          <p:nvPr>
            <p:ph idx="1"/>
          </p:nvPr>
        </p:nvSpPr>
        <p:spPr>
          <a:xfrm>
            <a:off x="1097280" y="1845734"/>
            <a:ext cx="9246870" cy="4023360"/>
          </a:xfrm>
        </p:spPr>
        <p:txBody>
          <a:bodyPr>
            <a:normAutofit/>
          </a:bodyPr>
          <a:lstStyle/>
          <a:p>
            <a:pPr lvl="0">
              <a:buFont typeface="Wingdings" panose="05000000000000000000" pitchFamily="2" charset="2"/>
              <a:buChar char="Ø"/>
            </a:pPr>
            <a:r>
              <a:rPr lang="uk-UA" sz="2800" dirty="0" smtClean="0">
                <a:solidFill>
                  <a:schemeClr val="tx1"/>
                </a:solidFill>
              </a:rPr>
              <a:t>Перспективи </a:t>
            </a:r>
            <a:r>
              <a:rPr lang="uk-UA" sz="2800" dirty="0">
                <a:solidFill>
                  <a:schemeClr val="tx1"/>
                </a:solidFill>
              </a:rPr>
              <a:t>реалізації </a:t>
            </a:r>
            <a:r>
              <a:rPr lang="uk-UA" sz="2800" dirty="0" err="1">
                <a:solidFill>
                  <a:schemeClr val="tx1"/>
                </a:solidFill>
              </a:rPr>
              <a:t>мовної</a:t>
            </a:r>
            <a:r>
              <a:rPr lang="uk-UA" sz="2800" dirty="0">
                <a:solidFill>
                  <a:schemeClr val="tx1"/>
                </a:solidFill>
              </a:rPr>
              <a:t> статті Закону України «Про освіту</a:t>
            </a:r>
            <a:r>
              <a:rPr lang="uk-UA" sz="2800" dirty="0" smtClean="0">
                <a:solidFill>
                  <a:schemeClr val="tx1"/>
                </a:solidFill>
              </a:rPr>
              <a:t>»; </a:t>
            </a:r>
            <a:endParaRPr lang="ru-RU" sz="2800" dirty="0">
              <a:solidFill>
                <a:schemeClr val="tx1"/>
              </a:solidFill>
            </a:endParaRPr>
          </a:p>
          <a:p>
            <a:pPr lvl="0">
              <a:buFont typeface="Wingdings" panose="05000000000000000000" pitchFamily="2" charset="2"/>
              <a:buChar char="Ø"/>
            </a:pPr>
            <a:r>
              <a:rPr lang="uk-UA" sz="2800" dirty="0" smtClean="0">
                <a:solidFill>
                  <a:schemeClr val="tx1"/>
                </a:solidFill>
              </a:rPr>
              <a:t> Ефективність </a:t>
            </a:r>
            <a:r>
              <a:rPr lang="uk-UA" sz="2800" dirty="0">
                <a:solidFill>
                  <a:schemeClr val="tx1"/>
                </a:solidFill>
              </a:rPr>
              <a:t>заходів, запропонованих Дорожньою картою імплементації </a:t>
            </a:r>
            <a:r>
              <a:rPr lang="uk-UA" sz="2800" dirty="0" err="1">
                <a:solidFill>
                  <a:schemeClr val="tx1"/>
                </a:solidFill>
              </a:rPr>
              <a:t>мовної</a:t>
            </a:r>
            <a:r>
              <a:rPr lang="uk-UA" sz="2800" dirty="0">
                <a:solidFill>
                  <a:schemeClr val="tx1"/>
                </a:solidFill>
              </a:rPr>
              <a:t> статті Закону України «Про освіту» на 2019–2023 рр</a:t>
            </a:r>
            <a:r>
              <a:rPr lang="uk-UA" sz="2800" dirty="0" smtClean="0">
                <a:solidFill>
                  <a:schemeClr val="tx1"/>
                </a:solidFill>
              </a:rPr>
              <a:t>.; </a:t>
            </a:r>
            <a:endParaRPr lang="ru-RU" sz="2800" dirty="0">
              <a:solidFill>
                <a:schemeClr val="tx1"/>
              </a:solidFill>
            </a:endParaRPr>
          </a:p>
          <a:p>
            <a:pPr lvl="0">
              <a:buFont typeface="Wingdings" panose="05000000000000000000" pitchFamily="2" charset="2"/>
              <a:buChar char="Ø"/>
            </a:pPr>
            <a:r>
              <a:rPr lang="uk-UA" sz="2800" dirty="0" smtClean="0">
                <a:solidFill>
                  <a:schemeClr val="tx1"/>
                </a:solidFill>
              </a:rPr>
              <a:t> Ефективні </a:t>
            </a:r>
            <a:r>
              <a:rPr lang="uk-UA" sz="2800" dirty="0">
                <a:solidFill>
                  <a:schemeClr val="tx1"/>
                </a:solidFill>
              </a:rPr>
              <a:t>шляхи побудови комунікаційної стратегії щодо вироблення позитивного ставлення до вивчення української </a:t>
            </a:r>
            <a:r>
              <a:rPr lang="uk-UA" sz="2800" dirty="0" smtClean="0">
                <a:solidFill>
                  <a:schemeClr val="tx1"/>
                </a:solidFill>
              </a:rPr>
              <a:t>мови.</a:t>
            </a:r>
            <a:endParaRPr lang="ru-RU" sz="2800" dirty="0">
              <a:solidFill>
                <a:schemeClr val="tx1"/>
              </a:solidFill>
            </a:endParaRPr>
          </a:p>
          <a:p>
            <a:pPr>
              <a:buFont typeface="Wingdings" panose="05000000000000000000" pitchFamily="2" charset="2"/>
              <a:buChar char="Ø"/>
            </a:pPr>
            <a:endParaRPr lang="ru-RU" sz="2800" dirty="0">
              <a:solidFill>
                <a:schemeClr val="tx1"/>
              </a:solidFill>
            </a:endParaRPr>
          </a:p>
        </p:txBody>
      </p:sp>
      <p:sp>
        <p:nvSpPr>
          <p:cNvPr id="4" name="Нижний колонтитул 3"/>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spTree>
    <p:extLst>
      <p:ext uri="{BB962C8B-B14F-4D97-AF65-F5344CB8AC3E}">
        <p14:creationId xmlns:p14="http://schemas.microsoft.com/office/powerpoint/2010/main" val="1757504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dirty="0" err="1" smtClean="0">
                <a:solidFill>
                  <a:schemeClr val="accent1">
                    <a:lumMod val="50000"/>
                  </a:schemeClr>
                </a:solidFill>
                <a:effectLst>
                  <a:outerShdw blurRad="38100" dist="38100" dir="2700000" algn="tl">
                    <a:srgbClr val="000000">
                      <a:alpha val="43137"/>
                    </a:srgbClr>
                  </a:outerShdw>
                </a:effectLst>
              </a:rPr>
              <a:t>Підведення</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підсумків</a:t>
            </a:r>
            <a:r>
              <a:rPr lang="ru-RU" sz="6000" b="1" dirty="0">
                <a:solidFill>
                  <a:schemeClr val="accent1">
                    <a:lumMod val="50000"/>
                  </a:schemeClr>
                </a:solidFill>
                <a:effectLst>
                  <a:outerShdw blurRad="38100" dist="38100" dir="2700000" algn="tl">
                    <a:srgbClr val="000000">
                      <a:alpha val="43137"/>
                    </a:srgbClr>
                  </a:outerShdw>
                </a:effectLst>
              </a:rPr>
              <a:t> за результатами </a:t>
            </a:r>
            <a:r>
              <a:rPr lang="ru-RU" sz="6000" b="1" dirty="0" err="1" smtClean="0">
                <a:solidFill>
                  <a:schemeClr val="accent1">
                    <a:lumMod val="50000"/>
                  </a:schemeClr>
                </a:solidFill>
                <a:effectLst>
                  <a:outerShdw blurRad="38100" dist="38100" dir="2700000" algn="tl">
                    <a:srgbClr val="000000">
                      <a:alpha val="43137"/>
                    </a:srgbClr>
                  </a:outerShdw>
                </a:effectLst>
              </a:rPr>
              <a:t>обговорення</a:t>
            </a:r>
            <a:r>
              <a:rPr lang="ru-RU" sz="6000" b="1" dirty="0" smtClean="0">
                <a:solidFill>
                  <a:schemeClr val="accent1">
                    <a:lumMod val="50000"/>
                  </a:schemeClr>
                </a:solidFill>
                <a:effectLst>
                  <a:outerShdw blurRad="38100" dist="38100" dir="2700000" algn="tl">
                    <a:srgbClr val="000000">
                      <a:alpha val="43137"/>
                    </a:srgbClr>
                  </a:outerShdw>
                </a:effectLst>
              </a:rPr>
              <a:t>,</a:t>
            </a:r>
            <a:r>
              <a:rPr lang="ru-RU" sz="6000" b="1" dirty="0">
                <a:solidFill>
                  <a:schemeClr val="accent1">
                    <a:lumMod val="50000"/>
                  </a:schemeClr>
                </a:solidFill>
                <a:effectLst>
                  <a:outerShdw blurRad="38100" dist="38100" dir="2700000" algn="tl">
                    <a:srgbClr val="000000">
                      <a:alpha val="43137"/>
                    </a:srgbClr>
                  </a:outerShdw>
                </a:effectLst>
              </a:rPr>
              <a:t/>
            </a:r>
            <a:br>
              <a:rPr lang="ru-RU" sz="6000" b="1" dirty="0">
                <a:solidFill>
                  <a:schemeClr val="accent1">
                    <a:lumMod val="50000"/>
                  </a:schemeClr>
                </a:solidFill>
                <a:effectLst>
                  <a:outerShdw blurRad="38100" dist="38100" dir="2700000" algn="tl">
                    <a:srgbClr val="000000">
                      <a:alpha val="43137"/>
                    </a:srgbClr>
                  </a:outerShdw>
                </a:effectLst>
              </a:rPr>
            </a:br>
            <a:r>
              <a:rPr lang="ru-RU" sz="6000" b="1" dirty="0" err="1" smtClean="0">
                <a:solidFill>
                  <a:schemeClr val="accent1">
                    <a:lumMod val="50000"/>
                  </a:schemeClr>
                </a:solidFill>
                <a:effectLst>
                  <a:outerShdw blurRad="38100" dist="38100" dir="2700000" algn="tl">
                    <a:srgbClr val="000000">
                      <a:alpha val="43137"/>
                    </a:srgbClr>
                  </a:outerShdw>
                </a:effectLst>
              </a:rPr>
              <a:t>прийняття</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smtClean="0">
                <a:solidFill>
                  <a:schemeClr val="accent1">
                    <a:lumMod val="50000"/>
                  </a:schemeClr>
                </a:solidFill>
                <a:effectLst>
                  <a:outerShdw blurRad="38100" dist="38100" dir="2700000" algn="tl">
                    <a:srgbClr val="000000">
                      <a:alpha val="43137"/>
                    </a:srgbClr>
                  </a:outerShdw>
                </a:effectLst>
              </a:rPr>
              <a:t>резолюції</a:t>
            </a:r>
            <a:r>
              <a:rPr lang="ru-RU" sz="6000" b="1" dirty="0">
                <a:solidFill>
                  <a:schemeClr val="accent1">
                    <a:lumMod val="50000"/>
                  </a:schemeClr>
                </a:solidFill>
                <a:effectLst>
                  <a:outerShdw blurRad="38100" dist="38100" dir="2700000" algn="tl">
                    <a:srgbClr val="000000">
                      <a:alpha val="43137"/>
                    </a:srgbClr>
                  </a:outerShdw>
                </a:effectLst>
              </a:rPr>
              <a:t/>
            </a:r>
            <a:br>
              <a:rPr lang="ru-RU" sz="6000" b="1" dirty="0">
                <a:solidFill>
                  <a:schemeClr val="accent1">
                    <a:lumMod val="50000"/>
                  </a:schemeClr>
                </a:solidFill>
                <a:effectLst>
                  <a:outerShdw blurRad="38100" dist="38100" dir="2700000" algn="tl">
                    <a:srgbClr val="000000">
                      <a:alpha val="43137"/>
                    </a:srgbClr>
                  </a:outerShdw>
                </a:effectLst>
              </a:rPr>
            </a:br>
            <a:endParaRPr lang="ru-RU" sz="60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dirty="0"/>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257422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2"/>
            <a:ext cx="10058400" cy="2649266"/>
          </a:xfrm>
        </p:spPr>
        <p:txBody>
          <a:bodyPr>
            <a:noAutofit/>
          </a:bodyPr>
          <a:lstStyle/>
          <a:p>
            <a:r>
              <a:rPr lang="ru-RU" sz="6000" b="1" dirty="0" err="1" smtClean="0">
                <a:solidFill>
                  <a:schemeClr val="accent1">
                    <a:lumMod val="50000"/>
                  </a:schemeClr>
                </a:solidFill>
                <a:effectLst>
                  <a:outerShdw blurRad="38100" dist="38100" dir="2700000" algn="tl">
                    <a:srgbClr val="000000">
                      <a:alpha val="43137"/>
                    </a:srgbClr>
                  </a:outerShdw>
                </a:effectLst>
              </a:rPr>
              <a:t>Дякуємо</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a:solidFill>
                  <a:schemeClr val="accent1">
                    <a:lumMod val="50000"/>
                  </a:schemeClr>
                </a:solidFill>
                <a:effectLst>
                  <a:outerShdw blurRad="38100" dist="38100" dir="2700000" algn="tl">
                    <a:srgbClr val="000000">
                      <a:alpha val="43137"/>
                    </a:srgbClr>
                  </a:outerShdw>
                </a:effectLst>
              </a:rPr>
              <a:t>за участь!</a:t>
            </a:r>
            <a:endParaRPr lang="ru-RU" sz="60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ru-RU" dirty="0" err="1">
                <a:solidFill>
                  <a:schemeClr val="tx1"/>
                </a:solidFill>
              </a:rPr>
              <a:t>Окремі</a:t>
            </a:r>
            <a:r>
              <a:rPr lang="ru-RU" dirty="0">
                <a:solidFill>
                  <a:schemeClr val="tx1"/>
                </a:solidFill>
              </a:rPr>
              <a:t> думки, </a:t>
            </a:r>
            <a:r>
              <a:rPr lang="ru-RU" dirty="0" err="1">
                <a:solidFill>
                  <a:schemeClr val="tx1"/>
                </a:solidFill>
              </a:rPr>
              <a:t>висловлені</a:t>
            </a:r>
            <a:r>
              <a:rPr lang="ru-RU" dirty="0">
                <a:solidFill>
                  <a:schemeClr val="tx1"/>
                </a:solidFill>
              </a:rPr>
              <a:t> в </a:t>
            </a:r>
            <a:r>
              <a:rPr lang="ru-RU" dirty="0" err="1">
                <a:solidFill>
                  <a:schemeClr val="tx1"/>
                </a:solidFill>
              </a:rPr>
              <a:t>матеріалах</a:t>
            </a:r>
            <a:r>
              <a:rPr lang="ru-RU" dirty="0">
                <a:solidFill>
                  <a:schemeClr val="tx1"/>
                </a:solidFill>
              </a:rPr>
              <a:t> </a:t>
            </a:r>
            <a:r>
              <a:rPr lang="ru-RU" dirty="0" err="1">
                <a:solidFill>
                  <a:schemeClr val="tx1"/>
                </a:solidFill>
              </a:rPr>
              <a:t>або</a:t>
            </a:r>
            <a:r>
              <a:rPr lang="ru-RU" dirty="0">
                <a:solidFill>
                  <a:schemeClr val="tx1"/>
                </a:solidFill>
              </a:rPr>
              <a:t> </a:t>
            </a:r>
            <a:r>
              <a:rPr lang="ru-RU" dirty="0" err="1">
                <a:solidFill>
                  <a:schemeClr val="tx1"/>
                </a:solidFill>
              </a:rPr>
              <a:t>озвучені</a:t>
            </a:r>
            <a:r>
              <a:rPr lang="ru-RU" dirty="0">
                <a:solidFill>
                  <a:schemeClr val="tx1"/>
                </a:solidFill>
              </a:rPr>
              <a:t> на </a:t>
            </a:r>
            <a:r>
              <a:rPr lang="ru-RU" dirty="0" err="1">
                <a:solidFill>
                  <a:schemeClr val="tx1"/>
                </a:solidFill>
              </a:rPr>
              <a:t>заході</a:t>
            </a:r>
            <a:r>
              <a:rPr lang="ru-RU" dirty="0">
                <a:solidFill>
                  <a:schemeClr val="tx1"/>
                </a:solidFill>
              </a:rPr>
              <a:t>, є </a:t>
            </a:r>
            <a:r>
              <a:rPr lang="ru-RU" dirty="0" err="1">
                <a:solidFill>
                  <a:schemeClr val="tx1"/>
                </a:solidFill>
              </a:rPr>
              <a:t>особистою</a:t>
            </a:r>
            <a:r>
              <a:rPr lang="ru-RU" dirty="0">
                <a:solidFill>
                  <a:schemeClr val="tx1"/>
                </a:solidFill>
              </a:rPr>
              <a:t> </a:t>
            </a:r>
            <a:r>
              <a:rPr lang="ru-RU" dirty="0" err="1">
                <a:solidFill>
                  <a:schemeClr val="tx1"/>
                </a:solidFill>
              </a:rPr>
              <a:t>позицією</a:t>
            </a:r>
            <a:r>
              <a:rPr lang="ru-RU" dirty="0">
                <a:solidFill>
                  <a:schemeClr val="tx1"/>
                </a:solidFill>
              </a:rPr>
              <a:t> </a:t>
            </a:r>
            <a:r>
              <a:rPr lang="ru-RU" dirty="0" err="1">
                <a:solidFill>
                  <a:schemeClr val="tx1"/>
                </a:solidFill>
              </a:rPr>
              <a:t>учасників</a:t>
            </a:r>
            <a:endParaRPr lang="ru-RU" dirty="0">
              <a:solidFill>
                <a:schemeClr val="tx1"/>
              </a:solidFill>
            </a:endParaRPr>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44077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chemeClr val="accent1">
                    <a:lumMod val="50000"/>
                  </a:schemeClr>
                </a:solidFill>
                <a:effectLst>
                  <a:outerShdw blurRad="38100" dist="38100" dir="2700000" algn="tl">
                    <a:srgbClr val="000000">
                      <a:alpha val="43137"/>
                    </a:srgbClr>
                  </a:outerShdw>
                </a:effectLst>
              </a:rPr>
              <a:t>Реалізація</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освітньої</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реформи</a:t>
            </a:r>
            <a:r>
              <a:rPr lang="ru-RU" b="1" dirty="0">
                <a:solidFill>
                  <a:schemeClr val="accent1">
                    <a:lumMod val="50000"/>
                  </a:schemeClr>
                </a:solidFill>
                <a:effectLst>
                  <a:outerShdw blurRad="38100" dist="38100" dir="2700000" algn="tl">
                    <a:srgbClr val="000000">
                      <a:alpha val="43137"/>
                    </a:srgbClr>
                  </a:outerShdw>
                </a:effectLst>
              </a:rPr>
              <a:t> у школах з </a:t>
            </a:r>
            <a:r>
              <a:rPr lang="ru-RU" b="1" dirty="0" err="1" smtClean="0">
                <a:solidFill>
                  <a:schemeClr val="accent1">
                    <a:lumMod val="50000"/>
                  </a:schemeClr>
                </a:solidFill>
                <a:effectLst>
                  <a:outerShdw blurRad="38100" dist="38100" dir="2700000" algn="tl">
                    <a:srgbClr val="000000">
                      <a:alpha val="43137"/>
                    </a:srgbClr>
                  </a:outerShdw>
                </a:effectLst>
              </a:rPr>
              <a:t>румунською</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мовою</a:t>
            </a:r>
            <a:r>
              <a:rPr lang="ru-RU" b="1" dirty="0">
                <a:solidFill>
                  <a:schemeClr val="accent1">
                    <a:lumMod val="50000"/>
                  </a:schemeClr>
                </a:solidFill>
                <a:effectLst>
                  <a:outerShdw blurRad="38100" dist="38100" dir="2700000" algn="tl">
                    <a:srgbClr val="000000">
                      <a:alpha val="43137"/>
                    </a:srgbClr>
                  </a:outerShdw>
                </a:effectLst>
              </a:rPr>
              <a:t> </a:t>
            </a:r>
            <a:r>
              <a:rPr lang="ru-RU" b="1" dirty="0" err="1">
                <a:solidFill>
                  <a:schemeClr val="accent1">
                    <a:lumMod val="50000"/>
                  </a:schemeClr>
                </a:solidFill>
                <a:effectLst>
                  <a:outerShdw blurRad="38100" dist="38100" dir="2700000" algn="tl">
                    <a:srgbClr val="000000">
                      <a:alpha val="43137"/>
                    </a:srgbClr>
                  </a:outerShdw>
                </a:effectLst>
              </a:rPr>
              <a:t>викладання</a:t>
            </a:r>
            <a:r>
              <a:rPr lang="ru-RU" b="1" dirty="0">
                <a:solidFill>
                  <a:schemeClr val="accent1">
                    <a:lumMod val="50000"/>
                  </a:schemeClr>
                </a:solidFill>
                <a:effectLst>
                  <a:outerShdw blurRad="38100" dist="38100" dir="2700000" algn="tl">
                    <a:srgbClr val="000000">
                      <a:alpha val="43137"/>
                    </a:srgbClr>
                  </a:outerShdw>
                </a:effectLst>
              </a:rPr>
              <a:t> в </a:t>
            </a:r>
            <a:r>
              <a:rPr lang="ru-RU" b="1" dirty="0" err="1" smtClean="0">
                <a:solidFill>
                  <a:schemeClr val="accent1">
                    <a:lumMod val="50000"/>
                  </a:schemeClr>
                </a:solidFill>
                <a:effectLst>
                  <a:outerShdw blurRad="38100" dist="38100" dir="2700000" algn="tl">
                    <a:srgbClr val="000000">
                      <a:alpha val="43137"/>
                    </a:srgbClr>
                  </a:outerShdw>
                </a:effectLst>
              </a:rPr>
              <a:t>Чернівецькій</a:t>
            </a:r>
            <a:r>
              <a:rPr lang="ru-RU" b="1" dirty="0" smtClean="0">
                <a:solidFill>
                  <a:schemeClr val="accent1">
                    <a:lumMod val="50000"/>
                  </a:schemeClr>
                </a:solidFill>
                <a:effectLst>
                  <a:outerShdw blurRad="38100" dist="38100" dir="2700000" algn="tl">
                    <a:srgbClr val="000000">
                      <a:alpha val="43137"/>
                    </a:srgbClr>
                  </a:outerShdw>
                </a:effectLst>
              </a:rPr>
              <a:t> </a:t>
            </a:r>
            <a:r>
              <a:rPr lang="ru-RU" b="1" dirty="0" err="1" smtClean="0">
                <a:solidFill>
                  <a:schemeClr val="accent1">
                    <a:lumMod val="50000"/>
                  </a:schemeClr>
                </a:solidFill>
                <a:effectLst>
                  <a:outerShdw blurRad="38100" dist="38100" dir="2700000" algn="tl">
                    <a:srgbClr val="000000">
                      <a:alpha val="43137"/>
                    </a:srgbClr>
                  </a:outerShdw>
                </a:effectLst>
              </a:rPr>
              <a:t>області</a:t>
            </a:r>
            <a:r>
              <a:rPr lang="ru-RU" b="1" dirty="0" smtClean="0">
                <a:solidFill>
                  <a:schemeClr val="accent1">
                    <a:lumMod val="50000"/>
                  </a:schemeClr>
                </a:solidFill>
                <a:effectLst>
                  <a:outerShdw blurRad="38100" dist="38100" dir="2700000" algn="tl">
                    <a:srgbClr val="000000">
                      <a:alpha val="43137"/>
                    </a:srgbClr>
                  </a:outerShdw>
                </a:effectLst>
              </a:rPr>
              <a:t> (04 </a:t>
            </a:r>
            <a:r>
              <a:rPr lang="ru-RU" b="1" dirty="0" err="1" smtClean="0">
                <a:solidFill>
                  <a:schemeClr val="accent1">
                    <a:lumMod val="50000"/>
                  </a:schemeClr>
                </a:solidFill>
                <a:effectLst>
                  <a:outerShdw blurRad="38100" dist="38100" dir="2700000" algn="tl">
                    <a:srgbClr val="000000">
                      <a:alpha val="43137"/>
                    </a:srgbClr>
                  </a:outerShdw>
                </a:effectLst>
              </a:rPr>
              <a:t>червня</a:t>
            </a:r>
            <a:r>
              <a:rPr lang="ru-RU" b="1" dirty="0" smtClean="0">
                <a:solidFill>
                  <a:schemeClr val="accent1">
                    <a:lumMod val="50000"/>
                  </a:schemeClr>
                </a:solidFill>
                <a:effectLst>
                  <a:outerShdw blurRad="38100" dist="38100" dir="2700000" algn="tl">
                    <a:srgbClr val="000000">
                      <a:alpha val="43137"/>
                    </a:srgbClr>
                  </a:outerShdw>
                </a:effectLst>
              </a:rPr>
              <a:t> 2019)</a:t>
            </a:r>
            <a:endParaRPr lang="uk-UA" dirty="0"/>
          </a:p>
        </p:txBody>
      </p:sp>
      <p:sp>
        <p:nvSpPr>
          <p:cNvPr id="3" name="Нижний колонтитул 2"/>
          <p:cNvSpPr>
            <a:spLocks noGrp="1"/>
          </p:cNvSpPr>
          <p:nvPr>
            <p:ph type="ftr" sz="quarter" idx="11"/>
          </p:nvPr>
        </p:nvSpPr>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487" y="1884071"/>
            <a:ext cx="7550426" cy="4248373"/>
          </a:xfrm>
          <a:prstGeom prst="rect">
            <a:avLst/>
          </a:prstGeom>
        </p:spPr>
      </p:pic>
    </p:spTree>
    <p:extLst>
      <p:ext uri="{BB962C8B-B14F-4D97-AF65-F5344CB8AC3E}">
        <p14:creationId xmlns:p14="http://schemas.microsoft.com/office/powerpoint/2010/main" val="84030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dirty="0" err="1" smtClean="0">
                <a:solidFill>
                  <a:schemeClr val="accent1">
                    <a:lumMod val="50000"/>
                  </a:schemeClr>
                </a:solidFill>
                <a:effectLst>
                  <a:outerShdw blurRad="38100" dist="38100" dir="2700000" algn="tl">
                    <a:srgbClr val="000000">
                      <a:alpha val="43137"/>
                    </a:srgbClr>
                  </a:outerShdw>
                </a:effectLst>
              </a:rPr>
              <a:t>Представлення</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a:solidFill>
                  <a:schemeClr val="accent1">
                    <a:lumMod val="50000"/>
                  </a:schemeClr>
                </a:solidFill>
                <a:effectLst>
                  <a:outerShdw blurRad="38100" dist="38100" dir="2700000" algn="tl">
                    <a:srgbClr val="000000">
                      <a:alpha val="43137"/>
                    </a:srgbClr>
                  </a:outerShdw>
                </a:effectLst>
              </a:rPr>
              <a:t>проекту «</a:t>
            </a:r>
            <a:r>
              <a:rPr lang="ru-RU" sz="6000" b="1" dirty="0" err="1">
                <a:solidFill>
                  <a:schemeClr val="accent1">
                    <a:lumMod val="50000"/>
                  </a:schemeClr>
                </a:solidFill>
                <a:effectLst>
                  <a:outerShdw blurRad="38100" dist="38100" dir="2700000" algn="tl">
                    <a:srgbClr val="000000">
                      <a:alpha val="43137"/>
                    </a:srgbClr>
                  </a:outerShdw>
                </a:effectLst>
              </a:rPr>
              <a:t>Фінська</a:t>
            </a:r>
            <a:r>
              <a:rPr lang="ru-RU" sz="6000" b="1" dirty="0">
                <a:solidFill>
                  <a:schemeClr val="accent1">
                    <a:lumMod val="50000"/>
                  </a:schemeClr>
                </a:solidFill>
                <a:effectLst>
                  <a:outerShdw blurRad="38100" dist="38100" dir="2700000" algn="tl">
                    <a:srgbClr val="000000">
                      <a:alpha val="43137"/>
                    </a:srgbClr>
                  </a:outerShdw>
                </a:effectLst>
              </a:rPr>
              <a:t> </a:t>
            </a:r>
            <a:r>
              <a:rPr lang="ru-RU" sz="6000" b="1" dirty="0" err="1" smtClean="0">
                <a:solidFill>
                  <a:schemeClr val="accent1">
                    <a:lumMod val="50000"/>
                  </a:schemeClr>
                </a:solidFill>
                <a:effectLst>
                  <a:outerShdw blurRad="38100" dist="38100" dir="2700000" algn="tl">
                    <a:srgbClr val="000000">
                      <a:alpha val="43137"/>
                    </a:srgbClr>
                  </a:outerShdw>
                </a:effectLst>
              </a:rPr>
              <a:t>підтримка</a:t>
            </a:r>
            <a:r>
              <a:rPr lang="ru-RU" sz="6000" b="1" dirty="0" smtClean="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української</a:t>
            </a:r>
            <a:r>
              <a:rPr lang="ru-RU" sz="6000" b="1" dirty="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шкільної</a:t>
            </a:r>
            <a:r>
              <a:rPr lang="ru-RU" sz="6000" b="1" dirty="0">
                <a:solidFill>
                  <a:schemeClr val="accent1">
                    <a:lumMod val="50000"/>
                  </a:schemeClr>
                </a:solidFill>
                <a:effectLst>
                  <a:outerShdw blurRad="38100" dist="38100" dir="2700000" algn="tl">
                    <a:srgbClr val="000000">
                      <a:alpha val="43137"/>
                    </a:srgbClr>
                  </a:outerShdw>
                </a:effectLst>
              </a:rPr>
              <a:t> </a:t>
            </a:r>
            <a:r>
              <a:rPr lang="ru-RU" sz="6000" b="1" dirty="0" err="1">
                <a:solidFill>
                  <a:schemeClr val="accent1">
                    <a:lumMod val="50000"/>
                  </a:schemeClr>
                </a:solidFill>
                <a:effectLst>
                  <a:outerShdw blurRad="38100" dist="38100" dir="2700000" algn="tl">
                    <a:srgbClr val="000000">
                      <a:alpha val="43137"/>
                    </a:srgbClr>
                  </a:outerShdw>
                </a:effectLst>
              </a:rPr>
              <a:t>реформи</a:t>
            </a:r>
            <a:r>
              <a:rPr lang="ru-RU" sz="6000" b="1" dirty="0">
                <a:solidFill>
                  <a:schemeClr val="accent1">
                    <a:lumMod val="50000"/>
                  </a:schemeClr>
                </a:solidFill>
                <a:effectLst>
                  <a:outerShdw blurRad="38100" dist="38100" dir="2700000" algn="tl">
                    <a:srgbClr val="000000">
                      <a:alpha val="43137"/>
                    </a:srgbClr>
                  </a:outerShdw>
                </a:effectLst>
              </a:rPr>
              <a:t>»</a:t>
            </a:r>
            <a:endParaRPr lang="ru-RU" sz="6000" dirty="0">
              <a:solidFill>
                <a:schemeClr val="accent1">
                  <a:lumMod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r>
              <a:rPr lang="ru-RU" b="1" dirty="0" err="1" smtClean="0">
                <a:solidFill>
                  <a:schemeClr val="tx1"/>
                </a:solidFill>
              </a:rPr>
              <a:t>Арто</a:t>
            </a:r>
            <a:r>
              <a:rPr lang="ru-RU" b="1" dirty="0" smtClean="0">
                <a:solidFill>
                  <a:schemeClr val="tx1"/>
                </a:solidFill>
              </a:rPr>
              <a:t> </a:t>
            </a:r>
            <a:r>
              <a:rPr lang="ru-RU" b="1" dirty="0" err="1">
                <a:solidFill>
                  <a:schemeClr val="tx1"/>
                </a:solidFill>
              </a:rPr>
              <a:t>Ваатокарі</a:t>
            </a:r>
            <a:r>
              <a:rPr lang="ru-RU" dirty="0"/>
              <a:t>, </a:t>
            </a:r>
            <a:r>
              <a:rPr lang="ru-RU" dirty="0" err="1"/>
              <a:t>керівник</a:t>
            </a:r>
            <a:r>
              <a:rPr lang="ru-RU" dirty="0"/>
              <a:t> </a:t>
            </a:r>
            <a:r>
              <a:rPr lang="ru-RU" dirty="0" smtClean="0"/>
              <a:t>проекту </a:t>
            </a:r>
            <a:r>
              <a:rPr lang="uk-UA" dirty="0"/>
              <a:t>"Навчаємось разом", </a:t>
            </a:r>
            <a:r>
              <a:rPr lang="ru-RU" b="1" dirty="0" err="1" smtClean="0">
                <a:solidFill>
                  <a:schemeClr val="tx1"/>
                </a:solidFill>
              </a:rPr>
              <a:t>Ігор</a:t>
            </a:r>
            <a:r>
              <a:rPr lang="ru-RU" b="1" dirty="0" smtClean="0">
                <a:solidFill>
                  <a:schemeClr val="tx1"/>
                </a:solidFill>
              </a:rPr>
              <a:t> </a:t>
            </a:r>
            <a:r>
              <a:rPr lang="ru-RU" b="1" dirty="0" err="1">
                <a:solidFill>
                  <a:schemeClr val="tx1"/>
                </a:solidFill>
              </a:rPr>
              <a:t>Хворостяний</a:t>
            </a:r>
            <a:r>
              <a:rPr lang="ru-RU" b="1" dirty="0">
                <a:solidFill>
                  <a:schemeClr val="tx1"/>
                </a:solidFill>
              </a:rPr>
              <a:t>, </a:t>
            </a:r>
            <a:r>
              <a:rPr lang="uk-UA" dirty="0"/>
              <a:t>лінгвістичний експерт проекту "Навчаємось разом", к. </a:t>
            </a:r>
            <a:r>
              <a:rPr lang="uk-UA" dirty="0" err="1"/>
              <a:t>філол</a:t>
            </a:r>
            <a:r>
              <a:rPr lang="uk-UA" dirty="0"/>
              <a:t>. н.</a:t>
            </a:r>
            <a:endParaRPr lang="ru-RU" dirty="0"/>
          </a:p>
        </p:txBody>
      </p:sp>
      <p:sp>
        <p:nvSpPr>
          <p:cNvPr id="4" name="Нижний колонтитул 3"/>
          <p:cNvSpPr>
            <a:spLocks noGrp="1"/>
          </p:cNvSpPr>
          <p:nvPr>
            <p:ph type="ftr" sz="quarter" idx="11"/>
          </p:nvPr>
        </p:nvSpPr>
        <p:spPr>
          <a:xfrm>
            <a:off x="374073" y="6459785"/>
            <a:ext cx="11637818" cy="365125"/>
          </a:xfrm>
        </p:spPr>
        <p:txBody>
          <a:bodyPr/>
          <a:lstStyle/>
          <a:p>
            <a:r>
              <a:rPr lang="ru-RU" b="1" smtClean="0"/>
              <a:t>КРУГЛий СТІЛ «Реалізація освітньої реформи у школах з угорською мовою викладання в Закарпатській  області» 1 липня 2019 р., м. Ужгород  </a:t>
            </a:r>
            <a:endParaRPr lang="ru-RU" dirty="0"/>
          </a:p>
        </p:txBody>
      </p:sp>
    </p:spTree>
    <p:extLst>
      <p:ext uri="{BB962C8B-B14F-4D97-AF65-F5344CB8AC3E}">
        <p14:creationId xmlns:p14="http://schemas.microsoft.com/office/powerpoint/2010/main" val="254135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100" b="1" dirty="0" smtClean="0"/>
              <a:t/>
            </a:r>
            <a:br>
              <a:rPr lang="uk-UA" sz="3100" b="1" dirty="0" smtClean="0"/>
            </a:br>
            <a:r>
              <a:rPr lang="uk-UA" sz="3100" b="1" dirty="0"/>
              <a:t/>
            </a:r>
            <a:br>
              <a:rPr lang="uk-UA" sz="3100" b="1" dirty="0"/>
            </a:br>
            <a:r>
              <a:rPr lang="uk-UA" sz="3100" b="1" dirty="0" smtClean="0"/>
              <a:t/>
            </a:r>
            <a:br>
              <a:rPr lang="uk-UA" sz="3100" b="1" dirty="0" smtClean="0"/>
            </a:br>
            <a:r>
              <a:rPr lang="uk-UA" sz="3100" b="1" dirty="0"/>
              <a:t/>
            </a:r>
            <a:br>
              <a:rPr lang="uk-UA" sz="3100" b="1" dirty="0"/>
            </a:br>
            <a:r>
              <a:rPr lang="uk-UA" sz="3100" b="1" dirty="0" smtClean="0"/>
              <a:t/>
            </a:r>
            <a:br>
              <a:rPr lang="uk-UA" sz="3100" b="1" dirty="0" smtClean="0"/>
            </a:br>
            <a:r>
              <a:rPr lang="uk-UA" sz="3100" b="1" dirty="0"/>
              <a:t/>
            </a:r>
            <a:br>
              <a:rPr lang="uk-UA" sz="3100" b="1" dirty="0"/>
            </a:br>
            <a:r>
              <a:rPr lang="uk-UA" sz="3100" b="1" dirty="0" smtClean="0"/>
              <a:t/>
            </a:r>
            <a:br>
              <a:rPr lang="uk-UA" sz="3100" b="1" dirty="0" smtClean="0"/>
            </a:br>
            <a:r>
              <a:rPr lang="uk-UA" sz="3100" b="1" dirty="0"/>
              <a:t/>
            </a:r>
            <a:br>
              <a:rPr lang="uk-UA" sz="3100" b="1" dirty="0"/>
            </a:br>
            <a:r>
              <a:rPr lang="uk-UA" sz="3600" b="1" dirty="0" smtClean="0">
                <a:solidFill>
                  <a:schemeClr val="accent1">
                    <a:lumMod val="50000"/>
                  </a:schemeClr>
                </a:solidFill>
              </a:rPr>
              <a:t/>
            </a:r>
            <a:br>
              <a:rPr lang="uk-UA" sz="3600" b="1" dirty="0" smtClean="0">
                <a:solidFill>
                  <a:schemeClr val="accent1">
                    <a:lumMod val="50000"/>
                  </a:schemeClr>
                </a:solidFill>
              </a:rPr>
            </a:br>
            <a:r>
              <a:rPr lang="uk-UA" sz="3100" b="1" dirty="0"/>
              <a:t/>
            </a:r>
            <a:br>
              <a:rPr lang="uk-UA" sz="3100" b="1" dirty="0"/>
            </a:br>
            <a:r>
              <a:rPr lang="uk-UA" sz="3200" b="1" dirty="0">
                <a:solidFill>
                  <a:schemeClr val="accent1">
                    <a:lumMod val="50000"/>
                  </a:schemeClr>
                </a:solidFill>
              </a:rPr>
              <a:t>«На освітніх перехрестях: науково обґрунтований діалог з національними меншинами у Чернівецькій та Закарпатській областях</a:t>
            </a:r>
            <a:r>
              <a:rPr lang="uk-UA" sz="3200" b="1" dirty="0" smtClean="0">
                <a:solidFill>
                  <a:schemeClr val="accent1">
                    <a:lumMod val="50000"/>
                  </a:schemeClr>
                </a:solidFill>
              </a:rPr>
              <a:t>»</a:t>
            </a:r>
            <a:br>
              <a:rPr lang="uk-UA" sz="3200" b="1" dirty="0" smtClean="0">
                <a:solidFill>
                  <a:schemeClr val="accent1">
                    <a:lumMod val="50000"/>
                  </a:schemeClr>
                </a:solidFill>
              </a:rPr>
            </a:br>
            <a:r>
              <a:rPr lang="uk-UA" sz="3200" b="1" dirty="0">
                <a:solidFill>
                  <a:schemeClr val="accent1">
                    <a:lumMod val="50000"/>
                  </a:schemeClr>
                </a:solidFill>
              </a:rPr>
              <a:t/>
            </a:r>
            <a:br>
              <a:rPr lang="uk-UA" sz="3200" b="1" dirty="0">
                <a:solidFill>
                  <a:schemeClr val="accent1">
                    <a:lumMod val="50000"/>
                  </a:schemeClr>
                </a:solidFill>
              </a:rPr>
            </a:br>
            <a:r>
              <a:rPr lang="ru-RU" sz="3100" i="1" dirty="0" smtClean="0">
                <a:solidFill>
                  <a:schemeClr val="tx1"/>
                </a:solidFill>
              </a:rPr>
              <a:t>Мета</a:t>
            </a:r>
            <a:r>
              <a:rPr lang="ru-RU" sz="3100" dirty="0" smtClean="0">
                <a:solidFill>
                  <a:schemeClr val="tx1"/>
                </a:solidFill>
              </a:rPr>
              <a:t> проекту - </a:t>
            </a:r>
            <a:r>
              <a:rPr lang="ru-RU" sz="3100" dirty="0" err="1" smtClean="0">
                <a:solidFill>
                  <a:schemeClr val="tx1"/>
                </a:solidFill>
              </a:rPr>
              <a:t>підвищення</a:t>
            </a:r>
            <a:r>
              <a:rPr lang="ru-RU" sz="3100" dirty="0" smtClean="0">
                <a:solidFill>
                  <a:schemeClr val="tx1"/>
                </a:solidFill>
              </a:rPr>
              <a:t> </a:t>
            </a:r>
            <a:r>
              <a:rPr lang="ru-RU" sz="3100" dirty="0" err="1" smtClean="0">
                <a:solidFill>
                  <a:schemeClr val="tx1"/>
                </a:solidFill>
              </a:rPr>
              <a:t>обізнаності</a:t>
            </a:r>
            <a:r>
              <a:rPr lang="ru-RU" sz="3100" dirty="0" smtClean="0">
                <a:solidFill>
                  <a:schemeClr val="tx1"/>
                </a:solidFill>
              </a:rPr>
              <a:t> </a:t>
            </a:r>
            <a:r>
              <a:rPr lang="ru-RU" sz="3100" dirty="0" err="1" smtClean="0">
                <a:solidFill>
                  <a:schemeClr val="tx1"/>
                </a:solidFill>
              </a:rPr>
              <a:t>представників</a:t>
            </a:r>
            <a:r>
              <a:rPr lang="ru-RU" sz="3100" dirty="0" smtClean="0">
                <a:solidFill>
                  <a:schemeClr val="tx1"/>
                </a:solidFill>
              </a:rPr>
              <a:t> </a:t>
            </a:r>
            <a:r>
              <a:rPr lang="ru-RU" sz="3100" dirty="0" err="1" smtClean="0">
                <a:solidFill>
                  <a:schemeClr val="tx1"/>
                </a:solidFill>
              </a:rPr>
              <a:t>національних</a:t>
            </a:r>
            <a:r>
              <a:rPr lang="ru-RU" sz="3100" dirty="0" smtClean="0">
                <a:solidFill>
                  <a:schemeClr val="tx1"/>
                </a:solidFill>
              </a:rPr>
              <a:t> </a:t>
            </a:r>
            <a:r>
              <a:rPr lang="ru-RU" sz="3100" dirty="0" err="1" smtClean="0">
                <a:solidFill>
                  <a:schemeClr val="tx1"/>
                </a:solidFill>
              </a:rPr>
              <a:t>меншин</a:t>
            </a:r>
            <a:r>
              <a:rPr lang="ru-RU" sz="3100" dirty="0" smtClean="0">
                <a:solidFill>
                  <a:schemeClr val="tx1"/>
                </a:solidFill>
              </a:rPr>
              <a:t> </a:t>
            </a:r>
            <a:r>
              <a:rPr lang="ru-RU" sz="3100" dirty="0" err="1" smtClean="0">
                <a:solidFill>
                  <a:schemeClr val="tx1"/>
                </a:solidFill>
              </a:rPr>
              <a:t>України</a:t>
            </a:r>
            <a:r>
              <a:rPr lang="ru-RU" sz="3100" dirty="0" smtClean="0">
                <a:solidFill>
                  <a:schemeClr val="tx1"/>
                </a:solidFill>
              </a:rPr>
              <a:t> про реформу </a:t>
            </a:r>
            <a:r>
              <a:rPr lang="ru-RU" sz="3100" dirty="0" err="1" smtClean="0">
                <a:solidFill>
                  <a:schemeClr val="tx1"/>
                </a:solidFill>
              </a:rPr>
              <a:t>шкільної</a:t>
            </a:r>
            <a:r>
              <a:rPr lang="ru-RU" sz="3100" dirty="0" smtClean="0">
                <a:solidFill>
                  <a:schemeClr val="tx1"/>
                </a:solidFill>
              </a:rPr>
              <a:t> </a:t>
            </a:r>
            <a:r>
              <a:rPr lang="ru-RU" sz="3100" dirty="0" err="1" smtClean="0">
                <a:solidFill>
                  <a:schemeClr val="tx1"/>
                </a:solidFill>
              </a:rPr>
              <a:t>освіти</a:t>
            </a:r>
            <a:r>
              <a:rPr lang="ru-RU" sz="3100" dirty="0" smtClean="0">
                <a:solidFill>
                  <a:schemeClr val="tx1"/>
                </a:solidFill>
              </a:rPr>
              <a:t> та </a:t>
            </a:r>
            <a:r>
              <a:rPr lang="ru-RU" sz="3100" dirty="0" err="1" smtClean="0">
                <a:solidFill>
                  <a:schemeClr val="tx1"/>
                </a:solidFill>
              </a:rPr>
              <a:t>формування</a:t>
            </a:r>
            <a:r>
              <a:rPr lang="ru-RU" sz="3100" dirty="0" smtClean="0">
                <a:solidFill>
                  <a:schemeClr val="tx1"/>
                </a:solidFill>
              </a:rPr>
              <a:t> позитивного </a:t>
            </a:r>
            <a:r>
              <a:rPr lang="ru-RU" sz="3100" dirty="0" err="1" smtClean="0">
                <a:solidFill>
                  <a:schemeClr val="tx1"/>
                </a:solidFill>
              </a:rPr>
              <a:t>ставлення</a:t>
            </a:r>
            <a:r>
              <a:rPr lang="ru-RU" sz="3100" dirty="0" smtClean="0">
                <a:solidFill>
                  <a:schemeClr val="tx1"/>
                </a:solidFill>
              </a:rPr>
              <a:t> до </a:t>
            </a:r>
            <a:r>
              <a:rPr lang="ru-RU" sz="3100" dirty="0" err="1" smtClean="0">
                <a:solidFill>
                  <a:schemeClr val="tx1"/>
                </a:solidFill>
              </a:rPr>
              <a:t>неї</a:t>
            </a:r>
            <a:r>
              <a:rPr lang="ru-RU" sz="3100" dirty="0" smtClean="0">
                <a:solidFill>
                  <a:schemeClr val="tx1"/>
                </a:solidFill>
              </a:rPr>
              <a:t> в </a:t>
            </a:r>
            <a:r>
              <a:rPr lang="ru-RU" sz="3100" dirty="0" err="1" smtClean="0">
                <a:solidFill>
                  <a:schemeClr val="tx1"/>
                </a:solidFill>
              </a:rPr>
              <a:t>Чернівецькій</a:t>
            </a:r>
            <a:r>
              <a:rPr lang="ru-RU" sz="3100" dirty="0" smtClean="0">
                <a:solidFill>
                  <a:schemeClr val="tx1"/>
                </a:solidFill>
              </a:rPr>
              <a:t> та </a:t>
            </a:r>
            <a:r>
              <a:rPr lang="ru-RU" sz="3100" dirty="0" err="1" smtClean="0">
                <a:solidFill>
                  <a:schemeClr val="tx1"/>
                </a:solidFill>
              </a:rPr>
              <a:t>Закарпатській</a:t>
            </a:r>
            <a:r>
              <a:rPr lang="ru-RU" sz="3100" dirty="0" smtClean="0">
                <a:solidFill>
                  <a:schemeClr val="tx1"/>
                </a:solidFill>
              </a:rPr>
              <a:t> областях.</a:t>
            </a:r>
            <a:r>
              <a:rPr lang="uk-UA" sz="3100" dirty="0" smtClean="0"/>
              <a:t/>
            </a:r>
            <a:br>
              <a:rPr lang="uk-UA" sz="3100" dirty="0" smtClean="0"/>
            </a:br>
            <a:r>
              <a:rPr lang="uk-UA" dirty="0"/>
              <a:t> </a:t>
            </a:r>
          </a:p>
        </p:txBody>
      </p:sp>
      <p:sp>
        <p:nvSpPr>
          <p:cNvPr id="4" name="Текст 3"/>
          <p:cNvSpPr>
            <a:spLocks noGrp="1"/>
          </p:cNvSpPr>
          <p:nvPr>
            <p:ph type="body" idx="1"/>
          </p:nvPr>
        </p:nvSpPr>
        <p:spPr/>
        <p:txBody>
          <a:bodyPr/>
          <a:lstStyle/>
          <a:p>
            <a:r>
              <a:rPr lang="ru-RU" b="1" dirty="0" err="1">
                <a:solidFill>
                  <a:schemeClr val="tx1"/>
                </a:solidFill>
              </a:rPr>
              <a:t>Термін</a:t>
            </a:r>
            <a:r>
              <a:rPr lang="ru-RU" b="1" dirty="0">
                <a:solidFill>
                  <a:schemeClr val="tx1"/>
                </a:solidFill>
              </a:rPr>
              <a:t> </a:t>
            </a:r>
            <a:r>
              <a:rPr lang="ru-RU" b="1" dirty="0" err="1">
                <a:solidFill>
                  <a:schemeClr val="tx1"/>
                </a:solidFill>
              </a:rPr>
              <a:t>реалізації</a:t>
            </a:r>
            <a:r>
              <a:rPr lang="ru-RU" b="1" dirty="0">
                <a:solidFill>
                  <a:schemeClr val="tx1"/>
                </a:solidFill>
              </a:rPr>
              <a:t> </a:t>
            </a:r>
            <a:r>
              <a:rPr lang="ru-RU" b="1" dirty="0" smtClean="0">
                <a:solidFill>
                  <a:schemeClr val="tx1"/>
                </a:solidFill>
              </a:rPr>
              <a:t>проекту</a:t>
            </a:r>
          </a:p>
          <a:p>
            <a:r>
              <a:rPr lang="ru-RU" b="1" dirty="0" err="1" smtClean="0">
                <a:solidFill>
                  <a:schemeClr val="tx1"/>
                </a:solidFill>
              </a:rPr>
              <a:t>квітень-вересень</a:t>
            </a:r>
            <a:r>
              <a:rPr lang="ru-RU" b="1" dirty="0" smtClean="0">
                <a:solidFill>
                  <a:schemeClr val="tx1"/>
                </a:solidFill>
              </a:rPr>
              <a:t> </a:t>
            </a:r>
            <a:r>
              <a:rPr lang="ru-RU" b="1" dirty="0">
                <a:solidFill>
                  <a:schemeClr val="tx1"/>
                </a:solidFill>
              </a:rPr>
              <a:t>2019 року.</a:t>
            </a:r>
            <a:endParaRPr lang="uk-UA" b="1" dirty="0">
              <a:solidFill>
                <a:schemeClr val="tx1"/>
              </a:solidFill>
            </a:endParaRPr>
          </a:p>
        </p:txBody>
      </p:sp>
      <p:sp>
        <p:nvSpPr>
          <p:cNvPr id="3" name="Нижний колонтитул 2"/>
          <p:cNvSpPr>
            <a:spLocks noGrp="1"/>
          </p:cNvSpPr>
          <p:nvPr>
            <p:ph type="ftr" sz="quarter" idx="11"/>
          </p:nvPr>
        </p:nvSpPr>
        <p:spPr>
          <a:xfrm>
            <a:off x="3686185" y="6479664"/>
            <a:ext cx="4822804" cy="365125"/>
          </a:xfrm>
        </p:spPr>
        <p:txBody>
          <a:bodyPr/>
          <a:lstStyle/>
          <a:p>
            <a:r>
              <a:rPr lang="ru-RU" smtClean="0"/>
              <a:t>КРУГЛий СТІЛ «Реалізація освітньої реформи у школах з угорською мовою викладання в Закарпатській  області» 1 липня 2019 р., м. Ужгород  </a:t>
            </a:r>
            <a:endParaRPr lang="ru-RU"/>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22288">
            <a:off x="8328333" y="2846258"/>
            <a:ext cx="2833353" cy="3777804"/>
          </a:xfrm>
          <a:prstGeom prst="rect">
            <a:avLst/>
          </a:prstGeom>
        </p:spPr>
      </p:pic>
    </p:spTree>
    <p:extLst>
      <p:ext uri="{BB962C8B-B14F-4D97-AF65-F5344CB8AC3E}">
        <p14:creationId xmlns:p14="http://schemas.microsoft.com/office/powerpoint/2010/main" val="770410936"/>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1573</TotalTime>
  <Words>6663</Words>
  <Application>Microsoft Office PowerPoint</Application>
  <PresentationFormat>Широкоэкранный</PresentationFormat>
  <Paragraphs>352</Paragraphs>
  <Slides>66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66</vt:i4>
      </vt:variant>
    </vt:vector>
  </HeadingPairs>
  <TitlesOfParts>
    <vt:vector size="73" baseType="lpstr">
      <vt:lpstr>Arial</vt:lpstr>
      <vt:lpstr>Calibri</vt:lpstr>
      <vt:lpstr>Calibri Light</vt:lpstr>
      <vt:lpstr>Symbol</vt:lpstr>
      <vt:lpstr>Times New Roman</vt:lpstr>
      <vt:lpstr>Wingdings</vt:lpstr>
      <vt:lpstr>Ретро</vt:lpstr>
      <vt:lpstr>Реалізація освітньої реформи у школах з угорською мовою викладання в Закарпатській області</vt:lpstr>
      <vt:lpstr>Відкриття круглого столу, представлення учасників </vt:lpstr>
      <vt:lpstr>Представлення Української асоціації дослідників освіти та проекту  «На освітніх перехрестях: діалог з національними меншинами у Чернівецькій та Закарпатській областях»</vt:lpstr>
      <vt:lpstr>Українська асоціація дослідників освіти</vt:lpstr>
      <vt:lpstr>Завершений попередній проект</vt:lpstr>
      <vt:lpstr>Презентация PowerPoint</vt:lpstr>
      <vt:lpstr>Реалізація освітньої реформи у школах з румунською мовою викладання в Чернівецькій області (04 червня 2019)</vt:lpstr>
      <vt:lpstr>Представлення проекту «Фінська підтримка української шкільної реформи»</vt:lpstr>
      <vt:lpstr>          «На освітніх перехрестях: науково обґрунтований діалог з національними меншинами у Чернівецькій та Закарпатській областях»  Мета проекту - підвищення обізнаності представників національних меншин України про реформу шкільної освіти та формування позитивного ставлення до неї в Чернівецькій та Закарпатській областях.  </vt:lpstr>
      <vt:lpstr>«На освітніх перехрестях: діалог із національними меншинами у Чернівецькій та Закарпатській областях»  Медіааналіз по Закарпатській області </vt:lpstr>
      <vt:lpstr>Було опрацьовано сотні публікацій у більше 20 україномовних і угорськомовних газетах та інтернет-виданнях, а також десятки груп та сторінок у соціальній мережі Facebook   Ось деякі із аналізованих видань:</vt:lpstr>
      <vt:lpstr>Закарпатські газети</vt:lpstr>
      <vt:lpstr>Закарпатські інтернет-видання</vt:lpstr>
      <vt:lpstr>Список івентів</vt:lpstr>
      <vt:lpstr>Попередні результати медіа-аналізу загалом</vt:lpstr>
      <vt:lpstr>Ключові меседжі у ЗМІ, які критично оцінили закон</vt:lpstr>
      <vt:lpstr>Ключові меседжі у ЗМІ, які позитивно оцінили закон</vt:lpstr>
      <vt:lpstr>Проти мовної статті освітнього закону виступила обласна влада</vt:lpstr>
      <vt:lpstr>В угорськомовному сегменті соцмережі Facebook</vt:lpstr>
      <vt:lpstr>В україномовному сегменті Facebook</vt:lpstr>
      <vt:lpstr>Представлення і обговорення пілотних результатів фокусованих групових інтерв’ю з учнями, батьками, вчителями та представниками органів управління освітою</vt:lpstr>
      <vt:lpstr>Презентация PowerPoint</vt:lpstr>
      <vt:lpstr>Фокус уваги:</vt:lpstr>
      <vt:lpstr>Попередні результати фокусованого групового обговорення з учнями та батьками</vt:lpstr>
      <vt:lpstr>Попередні результати фокусованого групового обговорення з учнями та батьками</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перспектив реалізації мовної  статті Закону України «Про освіту»</vt:lpstr>
      <vt:lpstr>Узагальнення щодо бачення учнями та батьками ефективності заходів, запропонованих Дорожньою картою </vt:lpstr>
      <vt:lpstr>Узагальнення щодо бачення учнями та батьками ефективності заходів, запропонованих Дорожньою картою </vt:lpstr>
      <vt:lpstr>Узагальнення щодо каналів для  врахування побудови комунікаційної стратегії </vt:lpstr>
      <vt:lpstr>Узагальнення щодо каналів для  врахування побудови комунікаційної стратегії </vt:lpstr>
      <vt:lpstr>Узагальнення щодо каналів для  врахування побудови комунікаційної стратегії </vt:lpstr>
      <vt:lpstr>Акценти комунікаційної стратегії </vt:lpstr>
      <vt:lpstr>Презентация PowerPoint</vt:lpstr>
      <vt:lpstr>Узагальнення щодо бачення вчителями перспектив реалізації мовної статті Закону України «Про освіту»</vt:lpstr>
      <vt:lpstr>Презентация PowerPoint</vt:lpstr>
      <vt:lpstr>Думка вчителів:</vt:lpstr>
      <vt:lpstr>Узагальнення щодо бачення вчителями перспектив реалізації мовної статті Закону України «Про освіту»</vt:lpstr>
      <vt:lpstr>Узагальнення щодо бачення вчителями перспектив реалізації мовної статті Закону України «Про освіту»</vt:lpstr>
      <vt:lpstr>Як можна допомогти вчителям підготуватися до викладання українською мовою?</vt:lpstr>
      <vt:lpstr>Узагальнення щодо каналів для  врахування побудови  комунікаційної стратегії </vt:lpstr>
      <vt:lpstr>Презентация PowerPoint</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Ситуація з упровадженням  мовної статті Закону «Про освіту» у Чернівецькій області</vt:lpstr>
      <vt:lpstr>Меседжі  україномовних видань: </vt:lpstr>
      <vt:lpstr>Меседжі румуномовних видань:</vt:lpstr>
      <vt:lpstr>Тенденції:</vt:lpstr>
      <vt:lpstr>Презентация PowerPoint</vt:lpstr>
      <vt:lpstr>Презентация PowerPoint</vt:lpstr>
      <vt:lpstr>Презентация PowerPoint</vt:lpstr>
      <vt:lpstr>Окремі результати фокусованого групового обговорення з представниками органів управління освітою </vt:lpstr>
      <vt:lpstr>Окремі результати фокусованого групового обговорення з представниками органів управління освітою </vt:lpstr>
      <vt:lpstr>Дискусія навколо питань:</vt:lpstr>
      <vt:lpstr>Підведення підсумків за результатами обговорення, прийняття резолюції </vt:lpstr>
      <vt:lpstr>Дякуємо за участь!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Користувач Windows</cp:lastModifiedBy>
  <cp:revision>76</cp:revision>
  <dcterms:created xsi:type="dcterms:W3CDTF">2019-06-04T09:03:24Z</dcterms:created>
  <dcterms:modified xsi:type="dcterms:W3CDTF">2019-07-03T11:10:02Z</dcterms:modified>
</cp:coreProperties>
</file>